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61.jpg" ContentType="image/jpg"/>
  <Override PartName="/ppt/media/image72.jpg" ContentType="image/jpg"/>
  <Override PartName="/ppt/media/image73.jpg" ContentType="image/jpg"/>
  <Override PartName="/ppt/media/image8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77"/>
  </p:notesMasterIdLst>
  <p:sldIdLst>
    <p:sldId id="469" r:id="rId2"/>
    <p:sldId id="451" r:id="rId3"/>
    <p:sldId id="503" r:id="rId4"/>
    <p:sldId id="504" r:id="rId5"/>
    <p:sldId id="505" r:id="rId6"/>
    <p:sldId id="506" r:id="rId7"/>
    <p:sldId id="573" r:id="rId8"/>
    <p:sldId id="507" r:id="rId9"/>
    <p:sldId id="578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74" r:id="rId37"/>
    <p:sldId id="57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7" r:id="rId46"/>
    <p:sldId id="568" r:id="rId47"/>
    <p:sldId id="569" r:id="rId48"/>
    <p:sldId id="571" r:id="rId49"/>
    <p:sldId id="575" r:id="rId50"/>
    <p:sldId id="523" r:id="rId51"/>
    <p:sldId id="524" r:id="rId52"/>
    <p:sldId id="576" r:id="rId53"/>
    <p:sldId id="525" r:id="rId54"/>
    <p:sldId id="526" r:id="rId55"/>
    <p:sldId id="528" r:id="rId56"/>
    <p:sldId id="533" r:id="rId57"/>
    <p:sldId id="534" r:id="rId58"/>
    <p:sldId id="535" r:id="rId59"/>
    <p:sldId id="536" r:id="rId60"/>
    <p:sldId id="537" r:id="rId61"/>
    <p:sldId id="538" r:id="rId62"/>
    <p:sldId id="539" r:id="rId63"/>
    <p:sldId id="540" r:id="rId64"/>
    <p:sldId id="554" r:id="rId65"/>
    <p:sldId id="542" r:id="rId66"/>
    <p:sldId id="544" r:id="rId67"/>
    <p:sldId id="545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9"/>
    <p:restoredTop sz="94649"/>
  </p:normalViewPr>
  <p:slideViewPr>
    <p:cSldViewPr snapToGrid="0" snapToObjects="1">
      <p:cViewPr>
        <p:scale>
          <a:sx n="118" d="100"/>
          <a:sy n="118" d="100"/>
        </p:scale>
        <p:origin x="129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14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97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3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2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9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9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5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1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59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03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4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19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4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9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84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9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3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5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3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25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3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4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94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1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3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2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12.png"/><Relationship Id="rId8" Type="http://schemas.openxmlformats.org/officeDocument/2006/relationships/image" Target="../media/image2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66.png"/><Relationship Id="rId13" Type="http://schemas.openxmlformats.org/officeDocument/2006/relationships/image" Target="../media/image273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66.png"/><Relationship Id="rId14" Type="http://schemas.openxmlformats.org/officeDocument/2006/relationships/image" Target="../media/image273.png"/><Relationship Id="rId15" Type="http://schemas.openxmlformats.org/officeDocument/2006/relationships/image" Target="../media/image28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86.png"/><Relationship Id="rId14" Type="http://schemas.openxmlformats.org/officeDocument/2006/relationships/image" Target="../media/image266.png"/><Relationship Id="rId15" Type="http://schemas.openxmlformats.org/officeDocument/2006/relationships/image" Target="../media/image273.png"/><Relationship Id="rId16" Type="http://schemas.openxmlformats.org/officeDocument/2006/relationships/image" Target="../media/image280.png"/><Relationship Id="rId17" Type="http://schemas.openxmlformats.org/officeDocument/2006/relationships/image" Target="../media/image287.png"/><Relationship Id="rId1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arxiv.org/pdf/1409.047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index.html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jalammar.github.io/illustrated-bert/" TargetMode="External"/><Relationship Id="rId6" Type="http://schemas.openxmlformats.org/officeDocument/2006/relationships/hyperlink" Target="https://www.youtube.com/watch?v=quoGRI-1l0A" TargetMode="External"/><Relationship Id="rId7" Type="http://schemas.openxmlformats.org/officeDocument/2006/relationships/hyperlink" Target="https://jalammar.github.io/illustrated-transformer/" TargetMode="External"/><Relationship Id="rId8" Type="http://schemas.openxmlformats.org/officeDocument/2006/relationships/hyperlink" Target="https://ai.googleblog.com/2017/08/transformer-novel-neural-network.html" TargetMode="External"/><Relationship Id="rId9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AndySloane/machine-learning-spotify-madison-big-data-meetu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jalammar.github.io/illustrated-word2vec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17: </a:t>
            </a:r>
            <a:r>
              <a:rPr lang="en-US" dirty="0" smtClean="0"/>
              <a:t>Language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9288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22A2E70F-3ACF-6742-9B73-9A31BF7781CA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717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xmlns="" id="{40C4B1F5-510F-2F42-B21F-5806E198B3A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A4072C3A-5EFD-A243-AFB7-7C8FFA9F044C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5AC62089-F4C5-C34D-B657-13A6BED3BD0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xmlns="" id="{587A2DBD-54CE-1848-AF0A-5964A1C1DFDB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339856BF-5551-7643-9975-2D81037C3D99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56BCAFBD-CFF3-234C-8327-A5390C8D23F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741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xmlns="" id="{8F59D6A4-F3B9-444B-A624-4E23710BEF78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0656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B6020504-39FE-4745-8CA2-A440A6294F62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15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26BB91AA-B5A8-3945-BDA0-8ECD6EEAC664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160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53ED51A7-E717-0342-BCE6-D340FA5D497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401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xmlns="" id="{3CDE1E91-1F95-5E47-8DA4-83CAA990AD09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5793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331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09401DC6-8700-DD41-BE49-5ED05956D531}"/>
              </a:ext>
            </a:extLst>
          </p:cNvPr>
          <p:cNvSpPr txBox="1">
            <a:spLocks/>
          </p:cNvSpPr>
          <p:nvPr/>
        </p:nvSpPr>
        <p:spPr>
          <a:xfrm>
            <a:off x="11050384" y="180757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&lt;/s&gt;</a:t>
            </a: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xmlns="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072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xmlns="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xmlns="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</a:t>
            </a:r>
            <a:r>
              <a:rPr lang="en-US" dirty="0"/>
              <a:t>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xmlns="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="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decoder generates outputs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one word at a time, until we generate a 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/S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 rotWithShape="0">
                <a:blip r:embed="rId17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2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6774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xmlns="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xmlns="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xmlns="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xmlns="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xmlns="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429825" y="1034024"/>
            <a:ext cx="6079832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xmlns="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xmlns="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xmlns="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xmlns="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xmlns="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xmlns="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xmlns="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xmlns="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xmlns="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xmlns="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06900" y="1851309"/>
            <a:ext cx="5993390" cy="544506"/>
            <a:chOff x="6233814" y="1623373"/>
            <a:chExt cx="5993390" cy="544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="" id="{02D93CE6-3623-B544-9F17-0BC6B3596D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D93CE6-3623-B544-9F17-0BC6B359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BB0DAD99-7C66-BF49-91D2-9C03DD3948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0DAD99-7C66-BF49-91D2-9C03DD394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="" id="{548410E5-A606-864D-AC31-B35BE1A2F1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48410E5-A606-864D-AC31-B35BE1A2F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="" id="{5D2994C5-AC51-C34F-82F2-68B2A0C26D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D2994C5-AC51-C34F-82F2-68B2A0C26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="" id="{9E16BCDC-9C02-2E4E-9227-1E97388F0E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E16BCDC-9C02-2E4E-9227-1E97388F0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807954" y="246642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7875478" y="243210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9007394" y="242328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10119340" y="239719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11220524" y="242328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6771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xmlns="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xmlns="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xmlns="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xmlns="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xmlns="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  <a:blipFill rotWithShape="0">
                <a:blip r:embed="rId10"/>
                <a:stretch>
                  <a:fillRect l="-5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5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7641771" cy="566346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2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4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1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</a:t>
            </a:r>
            <a:r>
              <a:rPr lang="en-US" dirty="0"/>
              <a:t>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="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6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xmlns="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8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36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890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11059596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Models direct relationships between all words in a given sequence (e.g., sentence)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not concern a seq2seq (i.e., encoder-decoder RNN) framework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word in a sequence can be transformed into an abstract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(embedding) based on the weighted sums of the other words in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4238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B0BB5286-60C0-CF4E-BF9F-CC2DD88DDE3D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0324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5420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3E74E18-68D3-8744-8EB0-1EABCE29594B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3058405" y="2991098"/>
            <a:ext cx="1124522" cy="161699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3304518">
            <a:off x="5102491" y="2957303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301514" y="1806007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1F5C0D1-9114-AB40-884B-495788A7A620}"/>
              </a:ext>
            </a:extLst>
          </p:cNvPr>
          <p:cNvGrpSpPr/>
          <p:nvPr/>
        </p:nvGrpSpPr>
        <p:grpSpPr>
          <a:xfrm rot="16200000">
            <a:off x="2423592" y="1687546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E3639183-9D3B-1B42-907A-CA8B316C40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F7CAC13C-8EA8-6C40-9910-72A7D3A9327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C72D56C-AC22-3C44-B9E4-F3F2C472244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72741A9-9ED3-6243-873D-92C57B4E15C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B5109ECB-082C-8B40-B7C2-631ECCC9D11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696E2D6B-CC99-F144-BD47-C65C59CFF47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014808D1-9A4D-1A44-AE03-F3E11909FBC9}"/>
              </a:ext>
            </a:extLst>
          </p:cNvPr>
          <p:cNvGrpSpPr/>
          <p:nvPr/>
        </p:nvGrpSpPr>
        <p:grpSpPr>
          <a:xfrm rot="16200000">
            <a:off x="3505753" y="1687546"/>
            <a:ext cx="1364224" cy="311369"/>
            <a:chOff x="2297660" y="4140835"/>
            <a:chExt cx="136422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8D9E290A-37C7-9741-A2B9-38EF4DA6E5B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6E50D96D-5E58-9748-8B90-6B69AFD3931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2DD656AA-6A6A-444C-AFD4-4301434BA7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206AD4A-AFBB-A149-AF2E-D0391DFDFC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86D1FDC-2BCC-714E-A981-17EAFF1938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186D351-95FF-0747-B400-E449BE8C939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ECA5C7C5-5265-6346-9849-6822C4A965A8}"/>
              </a:ext>
            </a:extLst>
          </p:cNvPr>
          <p:cNvGrpSpPr/>
          <p:nvPr/>
        </p:nvGrpSpPr>
        <p:grpSpPr>
          <a:xfrm rot="16200000">
            <a:off x="4560512" y="1687546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xmlns="" id="{71F7FF5A-B7F7-E249-834A-CFE634EB1BC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84C2FEB7-62C0-B44D-AFE6-793EB75612D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6131F819-BED7-584C-9EF2-B70E568D6D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7D0857A3-030B-384E-B8E7-69A480B350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248C6BBC-7ACA-8143-BF4F-9452FCC721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8AE9FB0A-CBBF-6A40-B2A1-70B7AA3127E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3D85D53-2A26-9448-8671-138F1DF21F98}"/>
              </a:ext>
            </a:extLst>
          </p:cNvPr>
          <p:cNvGrpSpPr/>
          <p:nvPr/>
        </p:nvGrpSpPr>
        <p:grpSpPr>
          <a:xfrm rot="16200000">
            <a:off x="5648756" y="1687545"/>
            <a:ext cx="1364224" cy="311369"/>
            <a:chOff x="2297660" y="4140835"/>
            <a:chExt cx="1364224" cy="311369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xmlns="" id="{478149BF-F43C-7346-AAE7-4716116591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81EE602-91C2-C14B-84C8-7A749DF4CA7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9BC6283E-511E-694D-938E-30F8D8BDF5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F2270A0D-624C-604D-AF1B-5AD7B540B96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24DDA07F-E889-CA48-8D73-E88A9FF097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3274CC1F-6C35-D847-8A16-DAF91844635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84B29313-849C-AE42-9892-1D14F9F60BCA}"/>
              </a:ext>
            </a:extLst>
          </p:cNvPr>
          <p:cNvSpPr/>
          <p:nvPr/>
        </p:nvSpPr>
        <p:spPr>
          <a:xfrm rot="12116029">
            <a:off x="2960594" y="2965961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468C58C4-DDDC-9547-990B-BE0F19443FF1}"/>
              </a:ext>
            </a:extLst>
          </p:cNvPr>
          <p:cNvSpPr/>
          <p:nvPr/>
        </p:nvSpPr>
        <p:spPr>
          <a:xfrm rot="18478882">
            <a:off x="4172507" y="2966615"/>
            <a:ext cx="1135219" cy="19421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xmlns="" id="{7DFDA535-774C-154F-9F81-C79389D4562E}"/>
              </a:ext>
            </a:extLst>
          </p:cNvPr>
          <p:cNvSpPr/>
          <p:nvPr/>
        </p:nvSpPr>
        <p:spPr>
          <a:xfrm rot="18478882">
            <a:off x="5371376" y="2993248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xmlns="" id="{D90661A6-E5D0-1747-8DC5-0FBA5F56ABF2}"/>
              </a:ext>
            </a:extLst>
          </p:cNvPr>
          <p:cNvSpPr/>
          <p:nvPr/>
        </p:nvSpPr>
        <p:spPr>
          <a:xfrm rot="12608806">
            <a:off x="3958503" y="31615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xmlns="" id="{B24F42D9-E2F8-864A-ABE0-52222520BF4D}"/>
              </a:ext>
            </a:extLst>
          </p:cNvPr>
          <p:cNvSpPr/>
          <p:nvPr/>
        </p:nvSpPr>
        <p:spPr>
          <a:xfrm rot="19647106">
            <a:off x="4261270" y="2934679"/>
            <a:ext cx="1942601" cy="22558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recap: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combines both; it has an encoder-decoder component, yet also uses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refine each respective sequence’s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10136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yield the best results for machine translation (seq2seq)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handle long-range dependencies better than 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example of a Transformer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like the encoder portion of a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bi-directional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conditioning to perform language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Yet, it doesn’t see its own words because it cleverly masks 15% of its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Fine-tunes on a sentence/entailment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provides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generalized contextual 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which can be fine-tuned toward other classification tasks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sentiment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287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43953" y="1155620"/>
            <a:ext cx="9617747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There has been significant progress in the past few years.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of the complex models are incredible, but rely on having a lot of data and computational resources (e.g., Transformers)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all data science and machine learning, it’s best to understand your data and your task very well, then clean the data, and start with a simple model (instead of jumping to the most complex model)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1174186" cy="524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Models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N-gram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count statistics;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elementary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sequence modelling 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FFNN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fixed-length context window; basic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(Vanilla) RNN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uses context; fair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LSTM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great contextual usage; great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maps 1 sequence to another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which elements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pertain to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great representations for items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 sequence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learns excellent representation, via 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framework and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1013861" y="2857655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1023857" y="3519405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23857" y="4196306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65998" y="4115478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1045404" y="3490384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1023857" y="279099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81" y="2897132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97" y="3564875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9" y="428128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6" y="433307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4" y="428107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15" y="4268370"/>
            <a:ext cx="293614" cy="339974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1013861" y="221924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1070135" y="2150209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199" y="2296159"/>
            <a:ext cx="1460500" cy="368300"/>
          </a:xfrm>
          <a:prstGeom prst="rect">
            <a:avLst/>
          </a:prstGeom>
        </p:spPr>
      </p:pic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57342CAA-65AA-0444-8B45-CFF641A00C67}"/>
              </a:ext>
            </a:extLst>
          </p:cNvPr>
          <p:cNvSpPr txBox="1">
            <a:spLocks/>
          </p:cNvSpPr>
          <p:nvPr/>
        </p:nvSpPr>
        <p:spPr>
          <a:xfrm>
            <a:off x="908439" y="5099932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Sequence Modelling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(1-to-1 mapping)</a:t>
            </a:r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xmlns="" id="{BE84580B-591E-5540-B8F9-83995849E7B0}"/>
              </a:ext>
            </a:extLst>
          </p:cNvPr>
          <p:cNvSpPr txBox="1">
            <a:spLocks/>
          </p:cNvSpPr>
          <p:nvPr/>
        </p:nvSpPr>
        <p:spPr>
          <a:xfrm>
            <a:off x="5205241" y="5066317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seq2seq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xmlns="" id="{149E47B8-272F-1948-BF36-A7A77DA65783}"/>
              </a:ext>
            </a:extLst>
          </p:cNvPr>
          <p:cNvSpPr/>
          <p:nvPr/>
        </p:nvSpPr>
        <p:spPr>
          <a:xfrm>
            <a:off x="5369717" y="3844107"/>
            <a:ext cx="3360011" cy="1045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ontent Placeholder 2">
            <a:extLst>
              <a:ext uri="{FF2B5EF4-FFF2-40B4-BE49-F238E27FC236}">
                <a16:creationId xmlns:a16="http://schemas.microsoft.com/office/drawing/2014/main" xmlns="" id="{CC1E3A6D-B0C1-AA4B-BB82-7642572FF548}"/>
              </a:ext>
            </a:extLst>
          </p:cNvPr>
          <p:cNvSpPr txBox="1">
            <a:spLocks/>
          </p:cNvSpPr>
          <p:nvPr/>
        </p:nvSpPr>
        <p:spPr>
          <a:xfrm>
            <a:off x="5514445" y="3844107"/>
            <a:ext cx="3210009" cy="79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 w/ attention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xmlns="" id="{914F1DD3-A40C-494E-8929-6BFDDD727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55" y="4504821"/>
            <a:ext cx="1460500" cy="368300"/>
          </a:xfrm>
          <a:prstGeom prst="rect">
            <a:avLst/>
          </a:prstGeom>
        </p:spPr>
      </p:pic>
      <p:sp>
        <p:nvSpPr>
          <p:cNvPr id="280" name="Rectangle 279">
            <a:extLst>
              <a:ext uri="{FF2B5EF4-FFF2-40B4-BE49-F238E27FC236}">
                <a16:creationId xmlns:a16="http://schemas.microsoft.com/office/drawing/2014/main" xmlns="" id="{01C5D2D9-7A39-A043-B61F-9EB7092EA68E}"/>
              </a:ext>
            </a:extLst>
          </p:cNvPr>
          <p:cNvSpPr/>
          <p:nvPr/>
        </p:nvSpPr>
        <p:spPr>
          <a:xfrm>
            <a:off x="5311553" y="2296159"/>
            <a:ext cx="3360011" cy="1253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ontent Placeholder 2">
            <a:extLst>
              <a:ext uri="{FF2B5EF4-FFF2-40B4-BE49-F238E27FC236}">
                <a16:creationId xmlns:a16="http://schemas.microsoft.com/office/drawing/2014/main" xmlns="" id="{5C5F089B-AF31-294E-9C09-7FE8F6DFF68E}"/>
              </a:ext>
            </a:extLst>
          </p:cNvPr>
          <p:cNvSpPr txBox="1">
            <a:spLocks/>
          </p:cNvSpPr>
          <p:nvPr/>
        </p:nvSpPr>
        <p:spPr>
          <a:xfrm>
            <a:off x="5367826" y="2392886"/>
            <a:ext cx="3128473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Transformer</a:t>
            </a: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35A65C0F-F645-FA4D-AA09-4E22CAFA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891" y="3165368"/>
            <a:ext cx="14605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97A7176-0B1F-504E-A6C0-822BD9DED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657" y="3210379"/>
            <a:ext cx="295728" cy="3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711200" y="10832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Credit &amp; further resources: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Backprop: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http://cs231n.github.io/optimization-2/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Abigail See’s lectures: http://web.stanford.edu/class/cs224n/index.html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BERT: 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http://jalammar.github.io/illustrated-bert/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Andrew Ng (Attention): 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https://www.youtube.com/watch?v=quoGRI-1l0A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Transformer: 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https://jalammar.github.io/illustrated-transformer/</a:t>
            </a:r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Google (Transformers): 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https://ai.googleblog.com/2017/08/transformer-novel-neural-network.html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ELMo paper: </a:t>
            </a:r>
            <a:r>
              <a:rPr lang="en-US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https://arxiv.org/pdf/1802.05365.pdf</a:t>
            </a:r>
            <a:endParaRPr lang="en-US" sz="16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59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49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794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12481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501" y="1258339"/>
            <a:ext cx="6699499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Observe a bunch of </a:t>
            </a:r>
            <a:r>
              <a:rPr lang="en-US" sz="2400" dirty="0" smtClean="0"/>
              <a:t>people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Infer </a:t>
            </a:r>
            <a:r>
              <a:rPr lang="en-US" sz="2400" dirty="0"/>
              <a:t>p</a:t>
            </a:r>
            <a:r>
              <a:rPr lang="en-US" sz="2400" dirty="0" smtClean="0"/>
              <a:t>ersonality </a:t>
            </a:r>
            <a:r>
              <a:rPr lang="en-US" sz="2400" dirty="0"/>
              <a:t>traits from them 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Vector </a:t>
            </a:r>
            <a:r>
              <a:rPr lang="en-US" sz="2400" dirty="0"/>
              <a:t>of traits is called an </a:t>
            </a:r>
            <a:r>
              <a:rPr lang="en-US" sz="2400" b="1" dirty="0"/>
              <a:t>Embedding 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Who </a:t>
            </a:r>
            <a:r>
              <a:rPr lang="en-US" sz="2400" dirty="0"/>
              <a:t>is more similar? Jay and who? 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Cosine Similarity of the vectors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/>
          </a:p>
        </p:txBody>
      </p:sp>
      <p:pic>
        <p:nvPicPr>
          <p:cNvPr id="1028" name="Picture 4" descr="https://raw.githubusercontent.com/rahuldave/Embeddings/master/images/big-five-vectors.png?token=ABOC6UZNMABVTWSWTPHDEBK6RVL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2" y="1258339"/>
            <a:ext cx="4893233" cy="40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5339" y="6396593"/>
            <a:ext cx="248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MinionPro" charset="0"/>
              </a:rPr>
              <a:t>Images by 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Jay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Alammar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1034" name="Picture 10" descr="https://raw.githubusercontent.com/rahuldave/Embeddings/master/images/embeddings-cosine-personality.png?token=ABOC6U3GNQG4HDEXNPTGQ7C6RVMD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3" y="3635829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8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729" y="1254246"/>
            <a:ext cx="10509500" cy="2111143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en-US" sz="2400" dirty="0"/>
              <a:t>:</a:t>
            </a:r>
            <a:br>
              <a:rPr lang="en-US" sz="2400" dirty="0"/>
            </a:b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err="1" smtClean="0">
                <a:solidFill>
                  <a:srgbClr val="C00000"/>
                </a:solidFill>
              </a:rPr>
              <a:t>Rossmann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Kaggle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Competition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 err="1"/>
              <a:t>Rossmann</a:t>
            </a:r>
            <a:r>
              <a:rPr lang="en-US" sz="2400" dirty="0"/>
              <a:t> is a 3000 store European Drug </a:t>
            </a:r>
            <a:r>
              <a:rPr lang="en-US" sz="2400" dirty="0" smtClean="0"/>
              <a:t>Store </a:t>
            </a:r>
            <a:r>
              <a:rPr lang="en-US" sz="2400" dirty="0"/>
              <a:t>Chain. The idea is to predict sales 6 weeks in advance.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Consider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store_id</a:t>
            </a:r>
            <a:r>
              <a:rPr lang="en-US" sz="2400" dirty="0"/>
              <a:t> as an example. This is a </a:t>
            </a:r>
            <a:r>
              <a:rPr lang="en-US" sz="2400" b="1" dirty="0"/>
              <a:t>categorical </a:t>
            </a:r>
            <a:r>
              <a:rPr lang="en-US" sz="2400" dirty="0"/>
              <a:t>predictor, i.e. values come from a finite set.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We </a:t>
            </a:r>
            <a:r>
              <a:rPr lang="en-US" sz="2400" dirty="0"/>
              <a:t>usually </a:t>
            </a:r>
            <a:r>
              <a:rPr lang="en-US" sz="2400" b="1" dirty="0"/>
              <a:t>one-hot encode </a:t>
            </a:r>
            <a:r>
              <a:rPr lang="en-US" sz="2400" dirty="0"/>
              <a:t>this: a single store is a length 3000 bit-vector with one bit flipped on.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232474"/>
            <a:ext cx="11363737" cy="4602268"/>
          </a:xfrm>
        </p:spPr>
        <p:txBody>
          <a:bodyPr/>
          <a:lstStyle/>
          <a:p>
            <a:r>
              <a:rPr lang="en-US" sz="2400" b="1" dirty="0"/>
              <a:t>What is the problem with this? </a:t>
            </a:r>
            <a:endParaRPr lang="en-US" sz="2400" b="1" dirty="0" smtClean="0"/>
          </a:p>
          <a:p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300" dirty="0" smtClean="0"/>
              <a:t>The </a:t>
            </a:r>
            <a:r>
              <a:rPr lang="en-US" sz="2300" dirty="0"/>
              <a:t>3000 stores have commonalities, but the one-hot encoding does not represent </a:t>
            </a:r>
            <a:r>
              <a:rPr lang="en-US" sz="2300" dirty="0" smtClean="0"/>
              <a:t>this.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Indeed the dot-product (cosine similarity) of </a:t>
            </a:r>
            <a:r>
              <a:rPr lang="en-US" sz="2300" dirty="0" smtClean="0"/>
              <a:t>any two </a:t>
            </a:r>
            <a:r>
              <a:rPr lang="en-US" sz="2300" dirty="0"/>
              <a:t>1-hot bitmaps must be </a:t>
            </a:r>
            <a:r>
              <a:rPr lang="en-US" sz="2300" dirty="0" smtClean="0"/>
              <a:t>0.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Would be useful to learn a lower-dimensional </a:t>
            </a:r>
            <a:r>
              <a:rPr lang="en-US" sz="2300" b="1" dirty="0"/>
              <a:t>embedding </a:t>
            </a:r>
            <a:r>
              <a:rPr lang="en-US" sz="2300" dirty="0"/>
              <a:t>for the purpose of sales prediction. 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These store "personalities" could then be used in other models (different from the model used to learn the embedding) for sales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 embedding can be also used for other </a:t>
            </a:r>
            <a:r>
              <a:rPr lang="en-US" sz="2300" b="1" dirty="0"/>
              <a:t>tasks</a:t>
            </a:r>
            <a:r>
              <a:rPr lang="en-US" sz="2300" dirty="0"/>
              <a:t>, such as employee turnover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>
              <a:spcBef>
                <a:spcPts val="1224"/>
              </a:spcBef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113" y="1254246"/>
            <a:ext cx="6519595" cy="44716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Normally you would do a linear or MLP regression with sales as the target, and both continuous and categorical </a:t>
            </a:r>
            <a:r>
              <a:rPr lang="en-US" sz="2000" dirty="0" smtClean="0"/>
              <a:t>features.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game is to replace the 1-hot encoded categorical features by </a:t>
            </a:r>
            <a:r>
              <a:rPr lang="en-US" sz="2000" dirty="0">
                <a:solidFill>
                  <a:srgbClr val="C00000"/>
                </a:solidFill>
              </a:rPr>
              <a:t>"lower-width" </a:t>
            </a:r>
            <a:r>
              <a:rPr lang="en-US" sz="2000" dirty="0"/>
              <a:t>embedding features, for </a:t>
            </a:r>
            <a:r>
              <a:rPr lang="en-US" sz="2000" i="1" dirty="0"/>
              <a:t>each </a:t>
            </a:r>
            <a:r>
              <a:rPr lang="en-US" sz="2000" dirty="0"/>
              <a:t>categorical </a:t>
            </a:r>
            <a:r>
              <a:rPr lang="en-US" sz="2000" dirty="0" smtClean="0"/>
              <a:t>predictor.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This is equivalent to considering a neural network with the output of an additional </a:t>
            </a:r>
            <a:r>
              <a:rPr lang="en-US" sz="2000" b="1" dirty="0"/>
              <a:t>Embedding Layer </a:t>
            </a:r>
            <a:r>
              <a:rPr lang="en-US" sz="2000" dirty="0"/>
              <a:t>concatenated </a:t>
            </a:r>
            <a:r>
              <a:rPr lang="en-US" sz="2000" dirty="0" smtClean="0"/>
              <a:t>in.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Embedding layer is simply a linear </a:t>
            </a:r>
            <a:r>
              <a:rPr lang="en-US" sz="2000" dirty="0" smtClean="0"/>
              <a:t>regression. </a:t>
            </a:r>
            <a:endParaRPr lang="en-US" sz="2000" dirty="0"/>
          </a:p>
          <a:p>
            <a:pPr>
              <a:spcBef>
                <a:spcPts val="1224"/>
              </a:spcBef>
            </a:pP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" y="1447799"/>
            <a:ext cx="5080004" cy="30480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4867" y="6333775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82828"/>
                </a:solidFill>
                <a:latin typeface="MinionPro" charset="0"/>
              </a:rPr>
              <a:t>Image </a:t>
            </a:r>
            <a:r>
              <a:rPr lang="en-US" dirty="0">
                <a:solidFill>
                  <a:srgbClr val="282828"/>
                </a:solidFill>
                <a:latin typeface="MinionPro" charset="0"/>
              </a:rPr>
              <a:t>from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Guo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and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Berkhahn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24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</p:spPr>
            <p:txBody>
              <a:bodyPr/>
              <a:lstStyle/>
              <a:p>
                <a:pPr>
                  <a:spcBef>
                    <a:spcPts val="1080"/>
                  </a:spcBef>
                </a:pPr>
                <a:r>
                  <a:rPr lang="en-US" sz="2000" dirty="0" smtClean="0"/>
                  <a:t>A 1-hot vector for a categorical variable with cardinality can be written using the </a:t>
                </a:r>
                <a:r>
                  <a:rPr lang="en-US" sz="2000" dirty="0" err="1"/>
                  <a:t>Kronecker</a:t>
                </a:r>
                <a:r>
                  <a:rPr lang="en-US" sz="2000" dirty="0"/>
                  <a:t> Delta symbol </a:t>
                </a:r>
                <a:r>
                  <a:rPr lang="en-US" sz="2000" dirty="0" smtClean="0"/>
                  <a:t>as:</a:t>
                </a:r>
              </a:p>
              <a:p>
                <a:pPr>
                  <a:spcBef>
                    <a:spcPts val="1680"/>
                  </a:spcBef>
                </a:pPr>
                <a:r>
                  <a:rPr lang="en-US" sz="20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r>
                      <a:rPr lang="en-US" sz="2000" b="0" i="1" smtClean="0">
                        <a:latin typeface="Cambria Math" charset="0"/>
                      </a:rPr>
                      <m:t>𝑗</m:t>
                    </m:r>
                    <m:r>
                      <a:rPr lang="en-US" sz="2000" b="0" i="1" smtClean="0">
                        <a:latin typeface="Cambria Math" charset="0"/>
                      </a:rPr>
                      <m:t>∈{1,…,</m:t>
                    </m:r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>
                  <a:spcBef>
                    <a:spcPts val="2880"/>
                  </a:spcBef>
                </a:pPr>
                <a:r>
                  <a:rPr lang="en-US" sz="2000" dirty="0" smtClean="0"/>
                  <a:t>Then </a:t>
                </a:r>
                <a:r>
                  <a:rPr lang="en-US" sz="2000" dirty="0"/>
                  <a:t>an embedding of width (dimension</a:t>
                </a:r>
                <a:r>
                  <a:rPr lang="en-US" sz="2000" dirty="0" smtClean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is </a:t>
                </a:r>
                <a:r>
                  <a:rPr lang="en-US" sz="2000" dirty="0" smtClean="0"/>
                  <a:t> just </a:t>
                </a:r>
                <a:r>
                  <a:rPr lang="en-US" sz="2000" dirty="0"/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×</m:t>
                    </m:r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matrix </a:t>
                </a:r>
                <a:r>
                  <a:rPr lang="en-US" sz="2000" dirty="0"/>
                  <a:t>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such  that </a:t>
                </a:r>
                <a:r>
                  <a:rPr lang="en-US" sz="2000" dirty="0"/>
                  <a:t>multiplying the </a:t>
                </a:r>
                <a:r>
                  <a:rPr lang="en-US" sz="2000" i="1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1-hot vector by this weight matrix </a:t>
                </a:r>
                <a:r>
                  <a:rPr lang="en-US" sz="2000" dirty="0" smtClean="0"/>
                  <a:t>picks </a:t>
                </a:r>
                <a:r>
                  <a:rPr lang="en-US" sz="2000" dirty="0"/>
                  <a:t>out the </a:t>
                </a:r>
                <a:r>
                  <a:rPr lang="en-US" sz="2000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row of weights (see right</a:t>
                </a:r>
                <a:r>
                  <a:rPr lang="en-US" sz="2000" dirty="0" smtClean="0"/>
                  <a:t>).</a:t>
                </a:r>
                <a:endParaRPr lang="en-US" sz="2000" dirty="0"/>
              </a:p>
              <a:p>
                <a:pPr>
                  <a:spcBef>
                    <a:spcPts val="2880"/>
                  </a:spcBef>
                </a:pPr>
                <a:r>
                  <a:rPr lang="en-US" sz="2000" dirty="0"/>
                  <a:t>But how do we find these weights</a:t>
                </a:r>
                <a:r>
                  <a:rPr lang="en-US" sz="2000" dirty="0" smtClean="0"/>
                  <a:t>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  <a:blipFill rotWithShape="0">
                <a:blip r:embed="rId2"/>
                <a:stretch>
                  <a:fillRect l="-1297" t="-644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08" y="1861457"/>
            <a:ext cx="5737400" cy="3385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028" y="5480622"/>
            <a:ext cx="4953001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288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 fit for them with the rest of the weights in the MLP!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 Embedding (</a:t>
            </a:r>
            <a:r>
              <a:rPr lang="en-US" dirty="0" err="1"/>
              <a:t>cont</a:t>
            </a:r>
            <a:r>
              <a:rPr lang="en-US" dirty="0"/>
              <a:t>)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29434"/>
            <a:ext cx="11669486" cy="60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868135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Embedding is just a linear regression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185" y="1178521"/>
            <a:ext cx="10738961" cy="4270239"/>
          </a:xfrm>
          <a:prstGeom prst="rect">
            <a:avLst/>
          </a:prstGeom>
        </p:spPr>
        <p:txBody>
          <a:bodyPr vert="horz" wrap="square" lIns="0" tIns="208121" rIns="0" bIns="0" rtlCol="0">
            <a:spAutoFit/>
          </a:bodyPr>
          <a:lstStyle/>
          <a:p>
            <a:pPr marL="351949">
              <a:spcBef>
                <a:spcPts val="1639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why are we giving it another name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</a:p>
          <a:p>
            <a:pPr marL="694849" indent="-342900">
              <a:spcBef>
                <a:spcPts val="1639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usually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lower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dimensional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694849" marR="253365" indent="-342900">
              <a:lnSpc>
                <a:spcPts val="2663"/>
              </a:lnSpc>
              <a:spcBef>
                <a:spcPts val="1838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traditionally we have done linear dimensional reduction through PCA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truncation, but sparsity can throw a spanner into 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works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weights of the embedding regression using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gradient descent (or stochastic gradient descent)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the weights  of the downstream task (here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prediting the </a:t>
            </a:r>
            <a:r>
              <a:rPr lang="en-US" sz="2400" dirty="0"/>
              <a:t>sales 6 weeks </a:t>
            </a:r>
            <a:r>
              <a:rPr lang="en-US" sz="2400" dirty="0" smtClean="0"/>
              <a:t>in advanced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can be used for alternate tasks, such as finding the similarity of users.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576" y="5913460"/>
            <a:ext cx="5285252" cy="381354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See how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hlinkClick r:id="rId2"/>
              </a:rPr>
              <a:t>Spotify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all this</a:t>
            </a:r>
            <a:r>
              <a:rPr sz="2400" spc="-16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2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92000" cy="57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60384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1"/>
              <p:cNvSpPr txBox="1"/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</p:spPr>
            <p:txBody>
              <a:bodyPr vert="horz" wrap="square" lIns="0" tIns="52864" rIns="0" bIns="0" rtlCol="0">
                <a:spAutoFit/>
              </a:bodyPr>
              <a:lstStyle/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he</a:t>
                </a:r>
                <a:r>
                  <a:rPr lang="en-US" sz="2850" spc="-10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vocabulary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𝑽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</a:t>
                </a:r>
                <a:r>
                  <a:rPr lang="en-US" sz="2850" spc="-6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corpus (large swath of text) can have 10,000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maybe</a:t>
                </a:r>
                <a:r>
                  <a:rPr lang="en-US" sz="2850" spc="-1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</a:t>
                </a:r>
                <a:r>
                  <a:rPr lang="en-US" sz="2850" spc="-17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1-hot encoding is huge, moreover, similarities between words cannot  be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established.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  <a:tabLst>
                    <a:tab pos="8890635" algn="l"/>
                  </a:tabLs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map words to a smaller dimensional latent space of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by  considering some downstream task to train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on.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52425" indent="-342900">
                  <a:spcBef>
                    <a:spcPts val="1759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hope that the embeddings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learned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are useful for other tasks.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  <a:blipFill rotWithShape="0">
                <a:blip r:embed="rId2"/>
                <a:stretch>
                  <a:fillRect l="-1556" t="-509" r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1374321" y="6345425"/>
            <a:ext cx="2762250" cy="18274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25" spc="-15" dirty="0">
                <a:solidFill>
                  <a:srgbClr val="373737"/>
                </a:solidFill>
                <a:latin typeface="Times New Roman"/>
                <a:cs typeface="Times New Roman"/>
              </a:rPr>
              <a:t>images </a:t>
            </a:r>
            <a:r>
              <a:rPr sz="1125" spc="19" dirty="0">
                <a:solidFill>
                  <a:srgbClr val="373737"/>
                </a:solidFill>
                <a:latin typeface="Times New Roman"/>
                <a:cs typeface="Times New Roman"/>
              </a:rPr>
              <a:t>in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this </a:t>
            </a:r>
            <a:r>
              <a:rPr sz="1125" dirty="0">
                <a:solidFill>
                  <a:srgbClr val="373737"/>
                </a:solidFill>
                <a:latin typeface="Times New Roman"/>
                <a:cs typeface="Times New Roman"/>
              </a:rPr>
              <a:t>section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from </a:t>
            </a:r>
            <a:r>
              <a:rPr sz="112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Illustrated</a:t>
            </a:r>
            <a:r>
              <a:rPr sz="1125" spc="-169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125" spc="-1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word2vec</a:t>
            </a:r>
            <a:endParaRPr sz="112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84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09" y="1821241"/>
            <a:ext cx="5983031" cy="319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85119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Obligatory example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601269" y="2549935"/>
            <a:ext cx="4819855" cy="229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6267996" y="913654"/>
            <a:ext cx="5434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See man-&gt;boy as woman-&gt;girl, similarities of king and queen, for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e.g</a:t>
            </a:r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. These are lower dimensional </a:t>
            </a:r>
            <a:r>
              <a:rPr lang="en-US" sz="20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0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embedding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vector.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9" y="309336"/>
            <a:ext cx="5790626" cy="56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472" y="219456"/>
            <a:ext cx="824865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train word embeddings?</a:t>
            </a:r>
          </a:p>
        </p:txBody>
      </p:sp>
      <p:sp>
        <p:nvSpPr>
          <p:cNvPr id="4" name="object 4"/>
          <p:cNvSpPr/>
          <p:nvPr/>
        </p:nvSpPr>
        <p:spPr>
          <a:xfrm>
            <a:off x="2473033" y="3499151"/>
            <a:ext cx="7082093" cy="335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438148" y="981222"/>
            <a:ext cx="115252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to choose a downstream task.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could choose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predict the next word.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We'll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random "weights" for the embeddings and other parameters and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learning.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trained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model+embeddings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would look like this: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179" y="313497"/>
            <a:ext cx="7170963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set up a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training</a:t>
            </a:r>
            <a:r>
              <a:rPr lang="en-US"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set?</a:t>
            </a:r>
          </a:p>
        </p:txBody>
      </p:sp>
      <p:sp>
        <p:nvSpPr>
          <p:cNvPr id="3" name="object 3"/>
          <p:cNvSpPr/>
          <p:nvPr/>
        </p:nvSpPr>
        <p:spPr>
          <a:xfrm>
            <a:off x="1685051" y="1486692"/>
            <a:ext cx="8569292" cy="3584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873581" y="5504621"/>
            <a:ext cx="10730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2400" spc="2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Why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not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look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both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ways?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This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leads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9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Skip-Gram</a:t>
            </a:r>
            <a:r>
              <a:rPr sz="2400" spc="-11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CBOW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architectures..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47472" y="219456"/>
            <a:ext cx="919771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SKIP-GRAM: Predict </a:t>
            </a:r>
            <a:r>
              <a:rPr dirty="0"/>
              <a:t>Surrounding</a:t>
            </a:r>
            <a:r>
              <a:rPr lang="en-US" dirty="0"/>
              <a:t> </a:t>
            </a:r>
            <a:r>
              <a:rPr dirty="0"/>
              <a:t> Words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2949" y="1624995"/>
            <a:ext cx="10937422" cy="31457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Choose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size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(here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4)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1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construct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dataset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by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sliding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2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across.</a:t>
            </a:r>
            <a:endParaRPr sz="1988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644" y="2531481"/>
            <a:ext cx="5996682" cy="1833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162908" y="2395886"/>
            <a:ext cx="5909349" cy="2966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9691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1790" y="958983"/>
            <a:ext cx="5489383" cy="3137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34427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 smtClean="0"/>
              <a:t>SKIP-GRAM: </a:t>
            </a:r>
            <a:r>
              <a:rPr dirty="0" smtClean="0"/>
              <a:t>Details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assume that, Naive Bayes style, the joint probability of all </a:t>
                </a:r>
                <a:r>
                  <a:rPr lang="en-US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 in a window conditioned on the central word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the product of the individual conditional probabilities: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1419" t="-2389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Now assume that each word is represented as 2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embeddings, an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input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central word and a 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surrounding window.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695" t="-3846" r="-32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526475" y="3292963"/>
            <a:ext cx="3601370" cy="507607"/>
            <a:chOff x="667989" y="3704858"/>
            <a:chExt cx="3601370" cy="507607"/>
          </a:xfrm>
        </p:grpSpPr>
        <p:sp>
          <p:nvSpPr>
            <p:cNvPr id="30" name="object 6"/>
            <p:cNvSpPr/>
            <p:nvPr/>
          </p:nvSpPr>
          <p:spPr>
            <a:xfrm>
              <a:off x="667989" y="3753417"/>
              <a:ext cx="780599" cy="243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1561325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23" y="1231"/>
                  </a:lnTo>
                  <a:lnTo>
                    <a:pt x="6985" y="0"/>
                  </a:lnTo>
                  <a:lnTo>
                    <a:pt x="3390" y="0"/>
                  </a:lnTo>
                  <a:lnTo>
                    <a:pt x="1854" y="1079"/>
                  </a:lnTo>
                  <a:lnTo>
                    <a:pt x="228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13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/>
            <p:cNvSpPr/>
            <p:nvPr/>
          </p:nvSpPr>
          <p:spPr>
            <a:xfrm>
              <a:off x="1561320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4859" y="242676"/>
                  </a:moveTo>
                  <a:lnTo>
                    <a:pt x="4363" y="242676"/>
                  </a:lnTo>
                  <a:lnTo>
                    <a:pt x="2417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28" y="3169"/>
                  </a:lnTo>
                  <a:lnTo>
                    <a:pt x="1857" y="1090"/>
                  </a:lnTo>
                  <a:lnTo>
                    <a:pt x="3396" y="0"/>
                  </a:lnTo>
                  <a:lnTo>
                    <a:pt x="4859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47" y="241522"/>
                  </a:lnTo>
                  <a:lnTo>
                    <a:pt x="6984" y="242676"/>
                  </a:lnTo>
                  <a:lnTo>
                    <a:pt x="5343" y="242676"/>
                  </a:lnTo>
                  <a:lnTo>
                    <a:pt x="4859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/>
            <p:cNvSpPr/>
            <p:nvPr/>
          </p:nvSpPr>
          <p:spPr>
            <a:xfrm>
              <a:off x="1672805" y="3753417"/>
              <a:ext cx="340482" cy="2431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0"/>
            <p:cNvSpPr/>
            <p:nvPr/>
          </p:nvSpPr>
          <p:spPr>
            <a:xfrm>
              <a:off x="2117966" y="3846576"/>
              <a:ext cx="162560" cy="57150"/>
            </a:xfrm>
            <a:custGeom>
              <a:avLst/>
              <a:gdLst/>
              <a:ahLst/>
              <a:cxnLst/>
              <a:rect l="l" t="t" r="r" b="b"/>
              <a:pathLst>
                <a:path w="162560" h="57150">
                  <a:moveTo>
                    <a:pt x="162306" y="6667"/>
                  </a:moveTo>
                  <a:lnTo>
                    <a:pt x="162306" y="2908"/>
                  </a:lnTo>
                  <a:lnTo>
                    <a:pt x="161112" y="1320"/>
                  </a:lnTo>
                  <a:lnTo>
                    <a:pt x="158661" y="0"/>
                  </a:lnTo>
                  <a:lnTo>
                    <a:pt x="3416" y="0"/>
                  </a:lnTo>
                  <a:lnTo>
                    <a:pt x="1130" y="1143"/>
                  </a:lnTo>
                  <a:lnTo>
                    <a:pt x="0" y="2743"/>
                  </a:lnTo>
                  <a:lnTo>
                    <a:pt x="0" y="7289"/>
                  </a:lnTo>
                  <a:lnTo>
                    <a:pt x="1295" y="8915"/>
                  </a:lnTo>
                  <a:lnTo>
                    <a:pt x="3911" y="9728"/>
                  </a:lnTo>
                  <a:lnTo>
                    <a:pt x="81419" y="9728"/>
                  </a:lnTo>
                  <a:lnTo>
                    <a:pt x="158915" y="9474"/>
                  </a:lnTo>
                  <a:lnTo>
                    <a:pt x="161163" y="8204"/>
                  </a:lnTo>
                  <a:lnTo>
                    <a:pt x="162306" y="6667"/>
                  </a:lnTo>
                  <a:close/>
                </a:path>
                <a:path w="162560" h="57150">
                  <a:moveTo>
                    <a:pt x="162306" y="54089"/>
                  </a:moveTo>
                  <a:lnTo>
                    <a:pt x="162306" y="50355"/>
                  </a:lnTo>
                  <a:lnTo>
                    <a:pt x="161163" y="48768"/>
                  </a:lnTo>
                  <a:lnTo>
                    <a:pt x="158915" y="47129"/>
                  </a:lnTo>
                  <a:lnTo>
                    <a:pt x="3911" y="47129"/>
                  </a:lnTo>
                  <a:lnTo>
                    <a:pt x="1295" y="47942"/>
                  </a:lnTo>
                  <a:lnTo>
                    <a:pt x="0" y="49542"/>
                  </a:lnTo>
                  <a:lnTo>
                    <a:pt x="0" y="54089"/>
                  </a:lnTo>
                  <a:lnTo>
                    <a:pt x="1130" y="55714"/>
                  </a:lnTo>
                  <a:lnTo>
                    <a:pt x="3416" y="56857"/>
                  </a:lnTo>
                  <a:lnTo>
                    <a:pt x="158915" y="56739"/>
                  </a:lnTo>
                  <a:lnTo>
                    <a:pt x="161112" y="55714"/>
                  </a:lnTo>
                  <a:lnTo>
                    <a:pt x="162306" y="54089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/>
            <p:cNvSpPr/>
            <p:nvPr/>
          </p:nvSpPr>
          <p:spPr>
            <a:xfrm>
              <a:off x="2117953" y="3846584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738"/>
                  </a:lnTo>
                  <a:lnTo>
                    <a:pt x="1132" y="1141"/>
                  </a:lnTo>
                  <a:lnTo>
                    <a:pt x="3422" y="0"/>
                  </a:lnTo>
                  <a:lnTo>
                    <a:pt x="158663" y="0"/>
                  </a:lnTo>
                  <a:lnTo>
                    <a:pt x="161106" y="1305"/>
                  </a:lnTo>
                  <a:lnTo>
                    <a:pt x="162314" y="2903"/>
                  </a:lnTo>
                  <a:lnTo>
                    <a:pt x="162314" y="4855"/>
                  </a:lnTo>
                  <a:lnTo>
                    <a:pt x="162314" y="6656"/>
                  </a:lnTo>
                  <a:lnTo>
                    <a:pt x="161169" y="8190"/>
                  </a:lnTo>
                  <a:lnTo>
                    <a:pt x="158918" y="9458"/>
                  </a:lnTo>
                  <a:lnTo>
                    <a:pt x="81418" y="9724"/>
                  </a:lnTo>
                  <a:lnTo>
                    <a:pt x="3905" y="9724"/>
                  </a:lnTo>
                  <a:lnTo>
                    <a:pt x="1297" y="8912"/>
                  </a:lnTo>
                  <a:lnTo>
                    <a:pt x="0" y="727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/>
            <p:cNvSpPr/>
            <p:nvPr/>
          </p:nvSpPr>
          <p:spPr>
            <a:xfrm>
              <a:off x="2117953" y="3893710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408"/>
                  </a:lnTo>
                  <a:lnTo>
                    <a:pt x="1297" y="811"/>
                  </a:lnTo>
                  <a:lnTo>
                    <a:pt x="3905" y="0"/>
                  </a:lnTo>
                  <a:lnTo>
                    <a:pt x="158918" y="0"/>
                  </a:lnTo>
                  <a:lnTo>
                    <a:pt x="161169" y="1622"/>
                  </a:lnTo>
                  <a:lnTo>
                    <a:pt x="162314" y="3220"/>
                  </a:lnTo>
                  <a:lnTo>
                    <a:pt x="162314" y="4855"/>
                  </a:lnTo>
                  <a:lnTo>
                    <a:pt x="162314" y="6947"/>
                  </a:lnTo>
                  <a:lnTo>
                    <a:pt x="161106" y="8583"/>
                  </a:lnTo>
                  <a:lnTo>
                    <a:pt x="158663" y="9724"/>
                  </a:lnTo>
                  <a:lnTo>
                    <a:pt x="3422" y="9724"/>
                  </a:lnTo>
                  <a:lnTo>
                    <a:pt x="1132" y="8583"/>
                  </a:lnTo>
                  <a:lnTo>
                    <a:pt x="0" y="694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/>
            <p:nvPr/>
          </p:nvSpPr>
          <p:spPr>
            <a:xfrm>
              <a:off x="2365226" y="3704858"/>
              <a:ext cx="1323421" cy="5076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/>
            <p:cNvSpPr/>
            <p:nvPr/>
          </p:nvSpPr>
          <p:spPr>
            <a:xfrm>
              <a:off x="3817162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10" y="1231"/>
                  </a:lnTo>
                  <a:lnTo>
                    <a:pt x="6985" y="0"/>
                  </a:lnTo>
                  <a:lnTo>
                    <a:pt x="3429" y="0"/>
                  </a:lnTo>
                  <a:lnTo>
                    <a:pt x="1892" y="1079"/>
                  </a:lnTo>
                  <a:lnTo>
                    <a:pt x="254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51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/>
            <p:cNvSpPr/>
            <p:nvPr/>
          </p:nvSpPr>
          <p:spPr>
            <a:xfrm>
              <a:off x="3817138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4897" y="242676"/>
                  </a:moveTo>
                  <a:lnTo>
                    <a:pt x="4401" y="242676"/>
                  </a:lnTo>
                  <a:lnTo>
                    <a:pt x="2455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54" y="3169"/>
                  </a:lnTo>
                  <a:lnTo>
                    <a:pt x="1895" y="1090"/>
                  </a:lnTo>
                  <a:lnTo>
                    <a:pt x="3434" y="0"/>
                  </a:lnTo>
                  <a:lnTo>
                    <a:pt x="4897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59" y="241522"/>
                  </a:lnTo>
                  <a:lnTo>
                    <a:pt x="6984" y="242676"/>
                  </a:lnTo>
                  <a:lnTo>
                    <a:pt x="5393" y="242676"/>
                  </a:lnTo>
                  <a:lnTo>
                    <a:pt x="4897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/>
            <p:cNvSpPr/>
            <p:nvPr/>
          </p:nvSpPr>
          <p:spPr>
            <a:xfrm>
              <a:off x="3928890" y="3753417"/>
              <a:ext cx="340469" cy="243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67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64</a:t>
            </a:fld>
            <a:endParaRPr lang="en-US"/>
          </a:p>
        </p:txBody>
      </p:sp>
      <p:sp>
        <p:nvSpPr>
          <p:cNvPr id="5" name="object 32"/>
          <p:cNvSpPr/>
          <p:nvPr/>
        </p:nvSpPr>
        <p:spPr>
          <a:xfrm>
            <a:off x="6431474" y="1908511"/>
            <a:ext cx="5172034" cy="825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990600" y="583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probability of an output word, given a central word, is assumed to be given by a </a:t>
            </a:r>
            <a:r>
              <a:rPr lang="en-US" dirty="0" err="1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of the dot product of the embeddings.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343" y="332656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Then, assuming a text sequence of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length </a:t>
            </a:r>
            <a:r>
              <a:rPr lang="en-US" b="1" i="1" dirty="0" smtClean="0">
                <a:solidFill>
                  <a:srgbClr val="282828"/>
                </a:solidFill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window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size </a:t>
            </a:r>
            <a:r>
              <a:rPr lang="en-US" b="1" i="1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, the likelihood function is: </a:t>
            </a:r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We'll use the Negative Log Likelihood as loss (NLL)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08640" y="1819226"/>
            <a:ext cx="3631669" cy="669149"/>
            <a:chOff x="664355" y="2716247"/>
            <a:chExt cx="3631669" cy="669149"/>
          </a:xfrm>
        </p:grpSpPr>
        <p:sp>
          <p:nvSpPr>
            <p:cNvPr id="11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08640" y="4501237"/>
            <a:ext cx="4018345" cy="778291"/>
            <a:chOff x="668460" y="4523008"/>
            <a:chExt cx="4018345" cy="778291"/>
          </a:xfrm>
        </p:grpSpPr>
        <p:sp>
          <p:nvSpPr>
            <p:cNvPr id="25" name="object 24"/>
            <p:cNvSpPr/>
            <p:nvPr/>
          </p:nvSpPr>
          <p:spPr>
            <a:xfrm>
              <a:off x="668460" y="4770372"/>
              <a:ext cx="168037" cy="194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935315" y="4861014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9059" y="7302"/>
                  </a:moveTo>
                  <a:lnTo>
                    <a:pt x="179059" y="3187"/>
                  </a:lnTo>
                  <a:lnTo>
                    <a:pt x="177714" y="1422"/>
                  </a:lnTo>
                  <a:lnTo>
                    <a:pt x="175041" y="0"/>
                  </a:lnTo>
                  <a:lnTo>
                    <a:pt x="3750" y="0"/>
                  </a:lnTo>
                  <a:lnTo>
                    <a:pt x="1234" y="1231"/>
                  </a:lnTo>
                  <a:lnTo>
                    <a:pt x="0" y="3022"/>
                  </a:lnTo>
                  <a:lnTo>
                    <a:pt x="0" y="8026"/>
                  </a:lnTo>
                  <a:lnTo>
                    <a:pt x="1433" y="9817"/>
                  </a:lnTo>
                  <a:lnTo>
                    <a:pt x="4310" y="10693"/>
                  </a:lnTo>
                  <a:lnTo>
                    <a:pt x="89808" y="10693"/>
                  </a:lnTo>
                  <a:lnTo>
                    <a:pt x="175304" y="10439"/>
                  </a:lnTo>
                  <a:lnTo>
                    <a:pt x="177819" y="8991"/>
                  </a:lnTo>
                  <a:lnTo>
                    <a:pt x="179059" y="7302"/>
                  </a:lnTo>
                  <a:close/>
                </a:path>
                <a:path w="179069" h="62864">
                  <a:moveTo>
                    <a:pt x="179059" y="59613"/>
                  </a:moveTo>
                  <a:lnTo>
                    <a:pt x="179059" y="55499"/>
                  </a:lnTo>
                  <a:lnTo>
                    <a:pt x="177819" y="53708"/>
                  </a:lnTo>
                  <a:lnTo>
                    <a:pt x="175304" y="51943"/>
                  </a:lnTo>
                  <a:lnTo>
                    <a:pt x="4310" y="51943"/>
                  </a:lnTo>
                  <a:lnTo>
                    <a:pt x="1433" y="52819"/>
                  </a:lnTo>
                  <a:lnTo>
                    <a:pt x="0" y="54622"/>
                  </a:lnTo>
                  <a:lnTo>
                    <a:pt x="0" y="59613"/>
                  </a:lnTo>
                  <a:lnTo>
                    <a:pt x="1234" y="61417"/>
                  </a:lnTo>
                  <a:lnTo>
                    <a:pt x="3750" y="62649"/>
                  </a:lnTo>
                  <a:lnTo>
                    <a:pt x="175304" y="62527"/>
                  </a:lnTo>
                  <a:lnTo>
                    <a:pt x="177714" y="61417"/>
                  </a:lnTo>
                  <a:lnTo>
                    <a:pt x="179059" y="5961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935314" y="486100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3029"/>
                  </a:lnTo>
                  <a:lnTo>
                    <a:pt x="1234" y="1229"/>
                  </a:lnTo>
                  <a:lnTo>
                    <a:pt x="3750" y="0"/>
                  </a:lnTo>
                  <a:lnTo>
                    <a:pt x="175041" y="0"/>
                  </a:lnTo>
                  <a:lnTo>
                    <a:pt x="177714" y="1432"/>
                  </a:lnTo>
                  <a:lnTo>
                    <a:pt x="179060" y="3193"/>
                  </a:lnTo>
                  <a:lnTo>
                    <a:pt x="179060" y="5348"/>
                  </a:lnTo>
                  <a:lnTo>
                    <a:pt x="179060" y="7300"/>
                  </a:lnTo>
                  <a:lnTo>
                    <a:pt x="177819" y="8998"/>
                  </a:lnTo>
                  <a:lnTo>
                    <a:pt x="175304" y="10430"/>
                  </a:lnTo>
                  <a:lnTo>
                    <a:pt x="89808" y="10696"/>
                  </a:lnTo>
                  <a:lnTo>
                    <a:pt x="4310" y="10696"/>
                  </a:lnTo>
                  <a:lnTo>
                    <a:pt x="1432" y="9822"/>
                  </a:lnTo>
                  <a:lnTo>
                    <a:pt x="0" y="8022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935314" y="491295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2674"/>
                  </a:lnTo>
                  <a:lnTo>
                    <a:pt x="1432" y="874"/>
                  </a:lnTo>
                  <a:lnTo>
                    <a:pt x="4310" y="0"/>
                  </a:lnTo>
                  <a:lnTo>
                    <a:pt x="175304" y="0"/>
                  </a:lnTo>
                  <a:lnTo>
                    <a:pt x="177819" y="1761"/>
                  </a:lnTo>
                  <a:lnTo>
                    <a:pt x="179060" y="3561"/>
                  </a:lnTo>
                  <a:lnTo>
                    <a:pt x="179060" y="5348"/>
                  </a:lnTo>
                  <a:lnTo>
                    <a:pt x="179060" y="7667"/>
                  </a:lnTo>
                  <a:lnTo>
                    <a:pt x="177714" y="9467"/>
                  </a:lnTo>
                  <a:lnTo>
                    <a:pt x="175041" y="10696"/>
                  </a:lnTo>
                  <a:lnTo>
                    <a:pt x="3750" y="10696"/>
                  </a:lnTo>
                  <a:lnTo>
                    <a:pt x="1234" y="9467"/>
                  </a:lnTo>
                  <a:lnTo>
                    <a:pt x="0" y="7667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/>
            <p:cNvSpPr/>
            <p:nvPr/>
          </p:nvSpPr>
          <p:spPr>
            <a:xfrm>
              <a:off x="1219119" y="4523008"/>
              <a:ext cx="313501" cy="7303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/>
            <p:cNvSpPr/>
            <p:nvPr/>
          </p:nvSpPr>
          <p:spPr>
            <a:xfrm>
              <a:off x="1608584" y="4704748"/>
              <a:ext cx="880543" cy="5944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2566873" y="5124882"/>
              <a:ext cx="316298" cy="1764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2939931" y="4706878"/>
              <a:ext cx="882644" cy="3194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3974414" y="4758436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10782" y="263740"/>
                  </a:moveTo>
                  <a:lnTo>
                    <a:pt x="10782" y="4013"/>
                  </a:lnTo>
                  <a:lnTo>
                    <a:pt x="9512" y="1333"/>
                  </a:lnTo>
                  <a:lnTo>
                    <a:pt x="7734" y="0"/>
                  </a:lnTo>
                  <a:lnTo>
                    <a:pt x="3797" y="0"/>
                  </a:lnTo>
                  <a:lnTo>
                    <a:pt x="2057" y="1181"/>
                  </a:lnTo>
                  <a:lnTo>
                    <a:pt x="304" y="3492"/>
                  </a:lnTo>
                  <a:lnTo>
                    <a:pt x="0" y="133629"/>
                  </a:lnTo>
                  <a:lnTo>
                    <a:pt x="0" y="263740"/>
                  </a:lnTo>
                  <a:lnTo>
                    <a:pt x="1079" y="266255"/>
                  </a:lnTo>
                  <a:lnTo>
                    <a:pt x="2705" y="267500"/>
                  </a:lnTo>
                  <a:lnTo>
                    <a:pt x="7734" y="267500"/>
                  </a:lnTo>
                  <a:lnTo>
                    <a:pt x="9334" y="266255"/>
                  </a:lnTo>
                  <a:lnTo>
                    <a:pt x="10782" y="26374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3974420" y="4758428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5383" y="267503"/>
                  </a:moveTo>
                  <a:lnTo>
                    <a:pt x="4861" y="267503"/>
                  </a:lnTo>
                  <a:lnTo>
                    <a:pt x="2697" y="267503"/>
                  </a:lnTo>
                  <a:lnTo>
                    <a:pt x="1069" y="266261"/>
                  </a:lnTo>
                  <a:lnTo>
                    <a:pt x="0" y="263752"/>
                  </a:lnTo>
                  <a:lnTo>
                    <a:pt x="0" y="133644"/>
                  </a:lnTo>
                  <a:lnTo>
                    <a:pt x="292" y="3497"/>
                  </a:lnTo>
                  <a:lnTo>
                    <a:pt x="2087" y="1178"/>
                  </a:lnTo>
                  <a:lnTo>
                    <a:pt x="3779" y="0"/>
                  </a:lnTo>
                  <a:lnTo>
                    <a:pt x="5383" y="0"/>
                  </a:lnTo>
                  <a:lnTo>
                    <a:pt x="7737" y="0"/>
                  </a:lnTo>
                  <a:lnTo>
                    <a:pt x="9493" y="1343"/>
                  </a:lnTo>
                  <a:lnTo>
                    <a:pt x="10766" y="4017"/>
                  </a:lnTo>
                  <a:lnTo>
                    <a:pt x="10766" y="263752"/>
                  </a:lnTo>
                  <a:lnTo>
                    <a:pt x="9328" y="266261"/>
                  </a:lnTo>
                  <a:lnTo>
                    <a:pt x="7737" y="267503"/>
                  </a:lnTo>
                  <a:lnTo>
                    <a:pt x="5930" y="267503"/>
                  </a:lnTo>
                  <a:lnTo>
                    <a:pt x="5383" y="26750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/>
            <p:cNvSpPr/>
            <p:nvPr/>
          </p:nvSpPr>
          <p:spPr>
            <a:xfrm>
              <a:off x="4097705" y="4706878"/>
              <a:ext cx="589100" cy="3194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47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948" y="1839916"/>
            <a:ext cx="5659153" cy="319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20291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Prediction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6628" y="1341682"/>
            <a:ext cx="5486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random initial weights , we make a prediction for surrounding words, and calculate the NLL for the prediction. We then backpropagate the NLL's gradients to find new weights and repeat 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Consider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sentences: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running.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 and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writing.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". "I" and "am" targets will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same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and so, after some training, "writing" and "running" will be highly correlated.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Appropriate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correlations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emerge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corpus size increases.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56905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Problems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45029" y="1198993"/>
            <a:ext cx="1048294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forward mode, the calculation of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requires a sum over the entire vocabulary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backward mode, the gradients need this sum too. For example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large vocabularies, this is very expensive!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33234" y="3178844"/>
            <a:ext cx="5971206" cy="881658"/>
            <a:chOff x="699834" y="3853758"/>
            <a:chExt cx="5971206" cy="881658"/>
          </a:xfrm>
        </p:grpSpPr>
        <p:sp>
          <p:nvSpPr>
            <p:cNvPr id="59" name="object 7"/>
            <p:cNvSpPr/>
            <p:nvPr/>
          </p:nvSpPr>
          <p:spPr>
            <a:xfrm>
              <a:off x="699834" y="4231931"/>
              <a:ext cx="2242185" cy="20320"/>
            </a:xfrm>
            <a:custGeom>
              <a:avLst/>
              <a:gdLst/>
              <a:ahLst/>
              <a:cxnLst/>
              <a:rect l="l" t="t" r="r" b="b"/>
              <a:pathLst>
                <a:path w="2242185" h="20320">
                  <a:moveTo>
                    <a:pt x="2241842" y="19774"/>
                  </a:moveTo>
                  <a:lnTo>
                    <a:pt x="2241842" y="0"/>
                  </a:lnTo>
                  <a:lnTo>
                    <a:pt x="0" y="0"/>
                  </a:lnTo>
                  <a:lnTo>
                    <a:pt x="0" y="19774"/>
                  </a:lnTo>
                  <a:lnTo>
                    <a:pt x="2241842" y="1977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8"/>
            <p:cNvSpPr/>
            <p:nvPr/>
          </p:nvSpPr>
          <p:spPr>
            <a:xfrm>
              <a:off x="733408" y="3865314"/>
              <a:ext cx="591759" cy="304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/>
            <p:cNvSpPr/>
            <p:nvPr/>
          </p:nvSpPr>
          <p:spPr>
            <a:xfrm>
              <a:off x="1395926" y="3853758"/>
              <a:ext cx="714602" cy="3301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/>
            <p:cNvSpPr/>
            <p:nvPr/>
          </p:nvSpPr>
          <p:spPr>
            <a:xfrm>
              <a:off x="2277148" y="3853929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08" y="324891"/>
                  </a:moveTo>
                  <a:lnTo>
                    <a:pt x="13208" y="4953"/>
                  </a:lnTo>
                  <a:lnTo>
                    <a:pt x="11684" y="1663"/>
                  </a:lnTo>
                  <a:lnTo>
                    <a:pt x="9461" y="0"/>
                  </a:lnTo>
                  <a:lnTo>
                    <a:pt x="4635" y="0"/>
                  </a:lnTo>
                  <a:lnTo>
                    <a:pt x="2540" y="1422"/>
                  </a:lnTo>
                  <a:lnTo>
                    <a:pt x="317" y="4305"/>
                  </a:lnTo>
                  <a:lnTo>
                    <a:pt x="0" y="164604"/>
                  </a:lnTo>
                  <a:lnTo>
                    <a:pt x="0" y="324891"/>
                  </a:lnTo>
                  <a:lnTo>
                    <a:pt x="1295" y="327964"/>
                  </a:lnTo>
                  <a:lnTo>
                    <a:pt x="3302" y="329501"/>
                  </a:lnTo>
                  <a:lnTo>
                    <a:pt x="9461" y="329501"/>
                  </a:lnTo>
                  <a:lnTo>
                    <a:pt x="11442" y="327964"/>
                  </a:lnTo>
                  <a:lnTo>
                    <a:pt x="13208" y="324891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/>
            <p:cNvSpPr/>
            <p:nvPr/>
          </p:nvSpPr>
          <p:spPr>
            <a:xfrm>
              <a:off x="2277142" y="3853923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37" y="329509"/>
                  </a:lnTo>
                  <a:lnTo>
                    <a:pt x="3305" y="329509"/>
                  </a:lnTo>
                  <a:lnTo>
                    <a:pt x="1296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30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72" y="0"/>
                  </a:lnTo>
                  <a:lnTo>
                    <a:pt x="11684" y="1674"/>
                  </a:lnTo>
                  <a:lnTo>
                    <a:pt x="13223" y="4959"/>
                  </a:lnTo>
                  <a:lnTo>
                    <a:pt x="13223" y="324904"/>
                  </a:lnTo>
                  <a:lnTo>
                    <a:pt x="11456" y="327974"/>
                  </a:lnTo>
                  <a:lnTo>
                    <a:pt x="9472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/>
            <p:cNvSpPr/>
            <p:nvPr/>
          </p:nvSpPr>
          <p:spPr>
            <a:xfrm>
              <a:off x="2428398" y="3853758"/>
              <a:ext cx="461841" cy="3301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/>
            <p:cNvSpPr/>
            <p:nvPr/>
          </p:nvSpPr>
          <p:spPr>
            <a:xfrm>
              <a:off x="1579401" y="4314545"/>
              <a:ext cx="461729" cy="288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/>
            <p:cNvSpPr/>
            <p:nvPr/>
          </p:nvSpPr>
          <p:spPr>
            <a:xfrm>
              <a:off x="3091249" y="4203043"/>
              <a:ext cx="220513" cy="775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5"/>
            <p:cNvSpPr/>
            <p:nvPr/>
          </p:nvSpPr>
          <p:spPr>
            <a:xfrm>
              <a:off x="3430125" y="4175009"/>
              <a:ext cx="328706" cy="2015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6"/>
            <p:cNvSpPr/>
            <p:nvPr/>
          </p:nvSpPr>
          <p:spPr>
            <a:xfrm>
              <a:off x="3895445" y="4235221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201676" y="9232"/>
                  </a:moveTo>
                  <a:lnTo>
                    <a:pt x="201676" y="3949"/>
                  </a:lnTo>
                  <a:lnTo>
                    <a:pt x="200012" y="1765"/>
                  </a:lnTo>
                  <a:lnTo>
                    <a:pt x="196723" y="0"/>
                  </a:lnTo>
                  <a:lnTo>
                    <a:pt x="4635" y="0"/>
                  </a:lnTo>
                  <a:lnTo>
                    <a:pt x="1536" y="1536"/>
                  </a:lnTo>
                  <a:lnTo>
                    <a:pt x="0" y="3721"/>
                  </a:lnTo>
                  <a:lnTo>
                    <a:pt x="0" y="9461"/>
                  </a:lnTo>
                  <a:lnTo>
                    <a:pt x="1536" y="11645"/>
                  </a:lnTo>
                  <a:lnTo>
                    <a:pt x="4635" y="13182"/>
                  </a:lnTo>
                  <a:lnTo>
                    <a:pt x="196723" y="13182"/>
                  </a:lnTo>
                  <a:lnTo>
                    <a:pt x="200012" y="11417"/>
                  </a:lnTo>
                  <a:lnTo>
                    <a:pt x="201676" y="923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7"/>
            <p:cNvSpPr/>
            <p:nvPr/>
          </p:nvSpPr>
          <p:spPr>
            <a:xfrm>
              <a:off x="3895451" y="4235225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0" y="10858"/>
                  </a:moveTo>
                  <a:lnTo>
                    <a:pt x="0" y="9450"/>
                  </a:lnTo>
                  <a:lnTo>
                    <a:pt x="0" y="6583"/>
                  </a:lnTo>
                  <a:lnTo>
                    <a:pt x="0" y="3716"/>
                  </a:lnTo>
                  <a:lnTo>
                    <a:pt x="1538" y="1522"/>
                  </a:lnTo>
                  <a:lnTo>
                    <a:pt x="4640" y="0"/>
                  </a:lnTo>
                  <a:lnTo>
                    <a:pt x="196711" y="0"/>
                  </a:lnTo>
                  <a:lnTo>
                    <a:pt x="200017" y="1750"/>
                  </a:lnTo>
                  <a:lnTo>
                    <a:pt x="201670" y="3945"/>
                  </a:lnTo>
                  <a:lnTo>
                    <a:pt x="201670" y="6583"/>
                  </a:lnTo>
                  <a:lnTo>
                    <a:pt x="201670" y="9234"/>
                  </a:lnTo>
                  <a:lnTo>
                    <a:pt x="200017" y="11416"/>
                  </a:lnTo>
                  <a:lnTo>
                    <a:pt x="196711" y="13167"/>
                  </a:lnTo>
                  <a:lnTo>
                    <a:pt x="4640" y="13167"/>
                  </a:lnTo>
                  <a:lnTo>
                    <a:pt x="1538" y="11632"/>
                  </a:lnTo>
                  <a:lnTo>
                    <a:pt x="0" y="9450"/>
                  </a:lnTo>
                  <a:lnTo>
                    <a:pt x="0" y="6583"/>
                  </a:lnTo>
                  <a:lnTo>
                    <a:pt x="0" y="1085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8"/>
            <p:cNvSpPr/>
            <p:nvPr/>
          </p:nvSpPr>
          <p:spPr>
            <a:xfrm>
              <a:off x="4216298" y="4010762"/>
              <a:ext cx="441014" cy="7246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9"/>
            <p:cNvSpPr/>
            <p:nvPr/>
          </p:nvSpPr>
          <p:spPr>
            <a:xfrm>
              <a:off x="4741968" y="4076712"/>
              <a:ext cx="697564" cy="3449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0"/>
            <p:cNvSpPr/>
            <p:nvPr/>
          </p:nvSpPr>
          <p:spPr>
            <a:xfrm>
              <a:off x="560564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20" y="324904"/>
                  </a:moveTo>
                  <a:lnTo>
                    <a:pt x="13220" y="4965"/>
                  </a:lnTo>
                  <a:lnTo>
                    <a:pt x="11696" y="1663"/>
                  </a:lnTo>
                  <a:lnTo>
                    <a:pt x="9512" y="0"/>
                  </a:lnTo>
                  <a:lnTo>
                    <a:pt x="4648" y="0"/>
                  </a:lnTo>
                  <a:lnTo>
                    <a:pt x="2552" y="1435"/>
                  </a:lnTo>
                  <a:lnTo>
                    <a:pt x="330" y="4318"/>
                  </a:lnTo>
                  <a:lnTo>
                    <a:pt x="0" y="164604"/>
                  </a:lnTo>
                  <a:lnTo>
                    <a:pt x="0" y="324904"/>
                  </a:lnTo>
                  <a:lnTo>
                    <a:pt x="1346" y="327977"/>
                  </a:lnTo>
                  <a:lnTo>
                    <a:pt x="3340" y="329514"/>
                  </a:lnTo>
                  <a:lnTo>
                    <a:pt x="9512" y="329514"/>
                  </a:lnTo>
                  <a:lnTo>
                    <a:pt x="11493" y="327977"/>
                  </a:lnTo>
                  <a:lnTo>
                    <a:pt x="13220" y="32490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1"/>
            <p:cNvSpPr/>
            <p:nvPr/>
          </p:nvSpPr>
          <p:spPr>
            <a:xfrm>
              <a:off x="560565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63" y="329509"/>
                  </a:lnTo>
                  <a:lnTo>
                    <a:pt x="3331" y="329509"/>
                  </a:lnTo>
                  <a:lnTo>
                    <a:pt x="1335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17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97" y="0"/>
                  </a:lnTo>
                  <a:lnTo>
                    <a:pt x="11684" y="1661"/>
                  </a:lnTo>
                  <a:lnTo>
                    <a:pt x="13210" y="4959"/>
                  </a:lnTo>
                  <a:lnTo>
                    <a:pt x="13210" y="324904"/>
                  </a:lnTo>
                  <a:lnTo>
                    <a:pt x="11456" y="327974"/>
                  </a:lnTo>
                  <a:lnTo>
                    <a:pt x="9497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2"/>
            <p:cNvSpPr/>
            <p:nvPr/>
          </p:nvSpPr>
          <p:spPr>
            <a:xfrm>
              <a:off x="5757224" y="4076712"/>
              <a:ext cx="913816" cy="3449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896302" y="52368"/>
            <a:ext cx="3631669" cy="669149"/>
            <a:chOff x="664355" y="2716247"/>
            <a:chExt cx="3631669" cy="669149"/>
          </a:xfrm>
        </p:grpSpPr>
        <p:sp>
          <p:nvSpPr>
            <p:cNvPr id="76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1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11207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</a:t>
            </a:r>
          </a:p>
        </p:txBody>
      </p:sp>
      <p:sp>
        <p:nvSpPr>
          <p:cNvPr id="3" name="object 3"/>
          <p:cNvSpPr/>
          <p:nvPr/>
        </p:nvSpPr>
        <p:spPr>
          <a:xfrm>
            <a:off x="944719" y="1975427"/>
            <a:ext cx="4926395" cy="173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302952" y="1855594"/>
            <a:ext cx="4739849" cy="1901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944718" y="4553635"/>
            <a:ext cx="10409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Changing from predicting neighbors to "</a:t>
            </a:r>
            <a:r>
              <a:rPr lang="en-US" sz="2400" i="1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are we neighbors?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" changes model from neural net to logistic regression.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48912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 </a:t>
            </a:r>
            <a:r>
              <a:rPr dirty="0" smtClean="0"/>
              <a:t>(</a:t>
            </a:r>
            <a:r>
              <a:rPr dirty="0"/>
              <a:t>cont)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/>
              <p:cNvSpPr/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We'll now thus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will maximize the likelihood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But the response variable in the dataset changes to all 1's and a trivial classifier always returning 1 will give the best score. Not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good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(this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equivalent to all embeddings being equal and infinite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)!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  <a:blipFill rotWithShape="0">
                <a:blip r:embed="rId2"/>
                <a:stretch>
                  <a:fillRect l="-975" t="-965" r="-853" b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/>
          <p:cNvGrpSpPr/>
          <p:nvPr/>
        </p:nvGrpSpPr>
        <p:grpSpPr>
          <a:xfrm>
            <a:off x="866340" y="2621011"/>
            <a:ext cx="6019475" cy="956756"/>
            <a:chOff x="670397" y="3513640"/>
            <a:chExt cx="6019475" cy="956756"/>
          </a:xfrm>
        </p:grpSpPr>
        <p:sp>
          <p:nvSpPr>
            <p:cNvPr id="99" name="object 16"/>
            <p:cNvSpPr/>
            <p:nvPr/>
          </p:nvSpPr>
          <p:spPr>
            <a:xfrm>
              <a:off x="670397" y="3817730"/>
              <a:ext cx="206794" cy="239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7"/>
            <p:cNvSpPr/>
            <p:nvPr/>
          </p:nvSpPr>
          <p:spPr>
            <a:xfrm>
              <a:off x="998594" y="3928990"/>
              <a:ext cx="220670" cy="773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8"/>
            <p:cNvSpPr/>
            <p:nvPr/>
          </p:nvSpPr>
          <p:spPr>
            <a:xfrm>
              <a:off x="1347965" y="3737074"/>
              <a:ext cx="385764" cy="674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9"/>
            <p:cNvSpPr/>
            <p:nvPr/>
          </p:nvSpPr>
          <p:spPr>
            <a:xfrm>
              <a:off x="1463279" y="3513640"/>
              <a:ext cx="160012" cy="1577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0"/>
            <p:cNvSpPr/>
            <p:nvPr/>
          </p:nvSpPr>
          <p:spPr>
            <a:xfrm>
              <a:off x="2413457" y="3737229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385394" y="17792"/>
                  </a:moveTo>
                  <a:lnTo>
                    <a:pt x="385394" y="0"/>
                  </a:lnTo>
                  <a:lnTo>
                    <a:pt x="0" y="0"/>
                  </a:lnTo>
                  <a:lnTo>
                    <a:pt x="0" y="17792"/>
                  </a:lnTo>
                  <a:lnTo>
                    <a:pt x="3289" y="17792"/>
                  </a:lnTo>
                  <a:lnTo>
                    <a:pt x="8585" y="18008"/>
                  </a:lnTo>
                  <a:lnTo>
                    <a:pt x="46215" y="30645"/>
                  </a:lnTo>
                  <a:lnTo>
                    <a:pt x="47282" y="31953"/>
                  </a:lnTo>
                  <a:lnTo>
                    <a:pt x="48399" y="33261"/>
                  </a:lnTo>
                  <a:lnTo>
                    <a:pt x="49415" y="34683"/>
                  </a:lnTo>
                  <a:lnTo>
                    <a:pt x="51168" y="37757"/>
                  </a:lnTo>
                  <a:lnTo>
                    <a:pt x="51816" y="38963"/>
                  </a:lnTo>
                  <a:lnTo>
                    <a:pt x="52247" y="39852"/>
                  </a:lnTo>
                  <a:lnTo>
                    <a:pt x="52705" y="40728"/>
                  </a:lnTo>
                  <a:lnTo>
                    <a:pt x="53124" y="41795"/>
                  </a:lnTo>
                  <a:lnTo>
                    <a:pt x="53581" y="43141"/>
                  </a:lnTo>
                  <a:lnTo>
                    <a:pt x="54241" y="45237"/>
                  </a:lnTo>
                  <a:lnTo>
                    <a:pt x="54241" y="460857"/>
                  </a:lnTo>
                  <a:lnTo>
                    <a:pt x="109804" y="460857"/>
                  </a:lnTo>
                  <a:lnTo>
                    <a:pt x="109804" y="17792"/>
                  </a:lnTo>
                  <a:lnTo>
                    <a:pt x="275590" y="17792"/>
                  </a:lnTo>
                  <a:lnTo>
                    <a:pt x="275590" y="460857"/>
                  </a:lnTo>
                  <a:lnTo>
                    <a:pt x="331495" y="460857"/>
                  </a:lnTo>
                  <a:lnTo>
                    <a:pt x="331495" y="45427"/>
                  </a:lnTo>
                  <a:lnTo>
                    <a:pt x="337388" y="33346"/>
                  </a:lnTo>
                  <a:lnTo>
                    <a:pt x="347789" y="24709"/>
                  </a:lnTo>
                  <a:lnTo>
                    <a:pt x="362695" y="19522"/>
                  </a:lnTo>
                  <a:lnTo>
                    <a:pt x="382104" y="17792"/>
                  </a:lnTo>
                  <a:lnTo>
                    <a:pt x="385394" y="17792"/>
                  </a:lnTo>
                  <a:close/>
                </a:path>
                <a:path w="385444" h="461010">
                  <a:moveTo>
                    <a:pt x="54241" y="460857"/>
                  </a:moveTo>
                  <a:lnTo>
                    <a:pt x="54241" y="415302"/>
                  </a:lnTo>
                  <a:lnTo>
                    <a:pt x="54140" y="415620"/>
                  </a:lnTo>
                  <a:lnTo>
                    <a:pt x="47769" y="427880"/>
                  </a:lnTo>
                  <a:lnTo>
                    <a:pt x="37287" y="436314"/>
                  </a:lnTo>
                  <a:lnTo>
                    <a:pt x="22461" y="441377"/>
                  </a:lnTo>
                  <a:lnTo>
                    <a:pt x="3289" y="443064"/>
                  </a:lnTo>
                  <a:lnTo>
                    <a:pt x="0" y="443064"/>
                  </a:lnTo>
                  <a:lnTo>
                    <a:pt x="0" y="460857"/>
                  </a:lnTo>
                  <a:lnTo>
                    <a:pt x="54241" y="460857"/>
                  </a:lnTo>
                  <a:close/>
                </a:path>
                <a:path w="385444" h="461010">
                  <a:moveTo>
                    <a:pt x="164071" y="460857"/>
                  </a:moveTo>
                  <a:lnTo>
                    <a:pt x="164071" y="443064"/>
                  </a:lnTo>
                  <a:lnTo>
                    <a:pt x="160782" y="443064"/>
                  </a:lnTo>
                  <a:lnTo>
                    <a:pt x="140622" y="441315"/>
                  </a:lnTo>
                  <a:lnTo>
                    <a:pt x="125466" y="436068"/>
                  </a:lnTo>
                  <a:lnTo>
                    <a:pt x="115315" y="427329"/>
                  </a:lnTo>
                  <a:lnTo>
                    <a:pt x="110172" y="415099"/>
                  </a:lnTo>
                  <a:lnTo>
                    <a:pt x="109804" y="216585"/>
                  </a:lnTo>
                  <a:lnTo>
                    <a:pt x="109804" y="460857"/>
                  </a:lnTo>
                  <a:lnTo>
                    <a:pt x="164071" y="460857"/>
                  </a:lnTo>
                  <a:close/>
                </a:path>
                <a:path w="385444" h="461010">
                  <a:moveTo>
                    <a:pt x="275590" y="460857"/>
                  </a:moveTo>
                  <a:lnTo>
                    <a:pt x="275590" y="415302"/>
                  </a:lnTo>
                  <a:lnTo>
                    <a:pt x="275234" y="416077"/>
                  </a:lnTo>
                  <a:lnTo>
                    <a:pt x="269092" y="427880"/>
                  </a:lnTo>
                  <a:lnTo>
                    <a:pt x="258610" y="436314"/>
                  </a:lnTo>
                  <a:lnTo>
                    <a:pt x="243784" y="441377"/>
                  </a:lnTo>
                  <a:lnTo>
                    <a:pt x="224612" y="443064"/>
                  </a:lnTo>
                  <a:lnTo>
                    <a:pt x="221322" y="443064"/>
                  </a:lnTo>
                  <a:lnTo>
                    <a:pt x="221322" y="460857"/>
                  </a:lnTo>
                  <a:lnTo>
                    <a:pt x="275590" y="460857"/>
                  </a:lnTo>
                  <a:close/>
                </a:path>
                <a:path w="385444" h="461010">
                  <a:moveTo>
                    <a:pt x="385394" y="460857"/>
                  </a:moveTo>
                  <a:lnTo>
                    <a:pt x="385394" y="443064"/>
                  </a:lnTo>
                  <a:lnTo>
                    <a:pt x="382104" y="443064"/>
                  </a:lnTo>
                  <a:lnTo>
                    <a:pt x="362197" y="441315"/>
                  </a:lnTo>
                  <a:lnTo>
                    <a:pt x="347127" y="436068"/>
                  </a:lnTo>
                  <a:lnTo>
                    <a:pt x="336893" y="427329"/>
                  </a:lnTo>
                  <a:lnTo>
                    <a:pt x="331495" y="415099"/>
                  </a:lnTo>
                  <a:lnTo>
                    <a:pt x="331495" y="460857"/>
                  </a:lnTo>
                  <a:lnTo>
                    <a:pt x="385394" y="460857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1"/>
            <p:cNvSpPr/>
            <p:nvPr/>
          </p:nvSpPr>
          <p:spPr>
            <a:xfrm>
              <a:off x="2413461" y="3737240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54239" y="45413"/>
                  </a:moveTo>
                  <a:lnTo>
                    <a:pt x="54239" y="45223"/>
                  </a:lnTo>
                  <a:lnTo>
                    <a:pt x="54010" y="44438"/>
                  </a:lnTo>
                  <a:lnTo>
                    <a:pt x="53590" y="43133"/>
                  </a:lnTo>
                  <a:lnTo>
                    <a:pt x="53132" y="41790"/>
                  </a:lnTo>
                  <a:lnTo>
                    <a:pt x="52699" y="40713"/>
                  </a:lnTo>
                  <a:lnTo>
                    <a:pt x="52253" y="39839"/>
                  </a:lnTo>
                  <a:lnTo>
                    <a:pt x="51820" y="38953"/>
                  </a:lnTo>
                  <a:lnTo>
                    <a:pt x="51171" y="37736"/>
                  </a:lnTo>
                  <a:lnTo>
                    <a:pt x="50292" y="36216"/>
                  </a:lnTo>
                  <a:lnTo>
                    <a:pt x="49414" y="34671"/>
                  </a:lnTo>
                  <a:lnTo>
                    <a:pt x="48408" y="33252"/>
                  </a:lnTo>
                  <a:lnTo>
                    <a:pt x="47288" y="31947"/>
                  </a:lnTo>
                  <a:lnTo>
                    <a:pt x="46218" y="30643"/>
                  </a:lnTo>
                  <a:lnTo>
                    <a:pt x="44639" y="29198"/>
                  </a:lnTo>
                  <a:lnTo>
                    <a:pt x="42653" y="27666"/>
                  </a:lnTo>
                  <a:lnTo>
                    <a:pt x="40692" y="26133"/>
                  </a:lnTo>
                  <a:lnTo>
                    <a:pt x="38579" y="24790"/>
                  </a:lnTo>
                  <a:lnTo>
                    <a:pt x="36389" y="23713"/>
                  </a:lnTo>
                  <a:lnTo>
                    <a:pt x="34160" y="22611"/>
                  </a:lnTo>
                  <a:lnTo>
                    <a:pt x="31296" y="21623"/>
                  </a:lnTo>
                  <a:lnTo>
                    <a:pt x="27769" y="20749"/>
                  </a:lnTo>
                  <a:lnTo>
                    <a:pt x="24242" y="19862"/>
                  </a:lnTo>
                  <a:lnTo>
                    <a:pt x="3297" y="17785"/>
                  </a:lnTo>
                  <a:lnTo>
                    <a:pt x="0" y="17785"/>
                  </a:lnTo>
                  <a:lnTo>
                    <a:pt x="0" y="0"/>
                  </a:lnTo>
                  <a:lnTo>
                    <a:pt x="385409" y="0"/>
                  </a:lnTo>
                  <a:lnTo>
                    <a:pt x="385409" y="17785"/>
                  </a:lnTo>
                  <a:lnTo>
                    <a:pt x="382111" y="17785"/>
                  </a:lnTo>
                  <a:lnTo>
                    <a:pt x="362703" y="19513"/>
                  </a:lnTo>
                  <a:lnTo>
                    <a:pt x="347796" y="24697"/>
                  </a:lnTo>
                  <a:lnTo>
                    <a:pt x="337394" y="33331"/>
                  </a:lnTo>
                  <a:lnTo>
                    <a:pt x="331500" y="45413"/>
                  </a:lnTo>
                  <a:lnTo>
                    <a:pt x="331500" y="415094"/>
                  </a:lnTo>
                  <a:lnTo>
                    <a:pt x="336898" y="427325"/>
                  </a:lnTo>
                  <a:lnTo>
                    <a:pt x="347132" y="436066"/>
                  </a:lnTo>
                  <a:lnTo>
                    <a:pt x="362203" y="441314"/>
                  </a:lnTo>
                  <a:lnTo>
                    <a:pt x="382111" y="443064"/>
                  </a:lnTo>
                  <a:lnTo>
                    <a:pt x="385409" y="443064"/>
                  </a:lnTo>
                  <a:lnTo>
                    <a:pt x="385409" y="460849"/>
                  </a:lnTo>
                  <a:lnTo>
                    <a:pt x="221327" y="460849"/>
                  </a:lnTo>
                  <a:lnTo>
                    <a:pt x="221327" y="443064"/>
                  </a:lnTo>
                  <a:lnTo>
                    <a:pt x="224624" y="443064"/>
                  </a:lnTo>
                  <a:lnTo>
                    <a:pt x="243794" y="441375"/>
                  </a:lnTo>
                  <a:lnTo>
                    <a:pt x="275235" y="416069"/>
                  </a:lnTo>
                  <a:lnTo>
                    <a:pt x="275592" y="415284"/>
                  </a:lnTo>
                  <a:lnTo>
                    <a:pt x="275592" y="415094"/>
                  </a:lnTo>
                  <a:lnTo>
                    <a:pt x="275592" y="17785"/>
                  </a:lnTo>
                  <a:lnTo>
                    <a:pt x="109816" y="17785"/>
                  </a:lnTo>
                  <a:lnTo>
                    <a:pt x="109816" y="216579"/>
                  </a:lnTo>
                  <a:lnTo>
                    <a:pt x="110173" y="415094"/>
                  </a:lnTo>
                  <a:lnTo>
                    <a:pt x="140631" y="441314"/>
                  </a:lnTo>
                  <a:lnTo>
                    <a:pt x="160797" y="443064"/>
                  </a:lnTo>
                  <a:lnTo>
                    <a:pt x="164082" y="443064"/>
                  </a:lnTo>
                  <a:lnTo>
                    <a:pt x="164082" y="460849"/>
                  </a:lnTo>
                  <a:lnTo>
                    <a:pt x="0" y="460849"/>
                  </a:lnTo>
                  <a:lnTo>
                    <a:pt x="0" y="443064"/>
                  </a:lnTo>
                  <a:lnTo>
                    <a:pt x="3297" y="443064"/>
                  </a:lnTo>
                  <a:lnTo>
                    <a:pt x="22467" y="441375"/>
                  </a:lnTo>
                  <a:lnTo>
                    <a:pt x="53908" y="416069"/>
                  </a:lnTo>
                  <a:lnTo>
                    <a:pt x="54239" y="415284"/>
                  </a:lnTo>
                  <a:lnTo>
                    <a:pt x="54239" y="415094"/>
                  </a:lnTo>
                  <a:lnTo>
                    <a:pt x="54239" y="4541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2"/>
            <p:cNvSpPr/>
            <p:nvPr/>
          </p:nvSpPr>
          <p:spPr>
            <a:xfrm>
              <a:off x="1827209" y="4266302"/>
              <a:ext cx="1083453" cy="2015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3"/>
            <p:cNvSpPr/>
            <p:nvPr/>
          </p:nvSpPr>
          <p:spPr>
            <a:xfrm>
              <a:off x="3006330" y="4253508"/>
              <a:ext cx="389207" cy="216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4"/>
            <p:cNvSpPr/>
            <p:nvPr/>
          </p:nvSpPr>
          <p:spPr>
            <a:xfrm>
              <a:off x="3470988" y="3802921"/>
              <a:ext cx="632581" cy="3294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5"/>
            <p:cNvSpPr/>
            <p:nvPr/>
          </p:nvSpPr>
          <p:spPr>
            <a:xfrm>
              <a:off x="4222327" y="3928990"/>
              <a:ext cx="220675" cy="773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6"/>
            <p:cNvSpPr/>
            <p:nvPr/>
          </p:nvSpPr>
          <p:spPr>
            <a:xfrm>
              <a:off x="4580641" y="3830562"/>
              <a:ext cx="114119" cy="2195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7"/>
            <p:cNvSpPr/>
            <p:nvPr/>
          </p:nvSpPr>
          <p:spPr>
            <a:xfrm>
              <a:off x="4850079" y="3803078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13246" y="324218"/>
                  </a:moveTo>
                  <a:lnTo>
                    <a:pt x="13246" y="4940"/>
                  </a:lnTo>
                  <a:lnTo>
                    <a:pt x="11684" y="1638"/>
                  </a:lnTo>
                  <a:lnTo>
                    <a:pt x="9499" y="0"/>
                  </a:lnTo>
                  <a:lnTo>
                    <a:pt x="4635" y="0"/>
                  </a:lnTo>
                  <a:lnTo>
                    <a:pt x="2540" y="1409"/>
                  </a:lnTo>
                  <a:lnTo>
                    <a:pt x="330" y="4279"/>
                  </a:lnTo>
                  <a:lnTo>
                    <a:pt x="0" y="164249"/>
                  </a:lnTo>
                  <a:lnTo>
                    <a:pt x="0" y="324218"/>
                  </a:lnTo>
                  <a:lnTo>
                    <a:pt x="1346" y="327291"/>
                  </a:lnTo>
                  <a:lnTo>
                    <a:pt x="3327" y="328815"/>
                  </a:lnTo>
                  <a:lnTo>
                    <a:pt x="9499" y="328815"/>
                  </a:lnTo>
                  <a:lnTo>
                    <a:pt x="11493" y="327291"/>
                  </a:lnTo>
                  <a:lnTo>
                    <a:pt x="13246" y="32421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8"/>
            <p:cNvSpPr/>
            <p:nvPr/>
          </p:nvSpPr>
          <p:spPr>
            <a:xfrm>
              <a:off x="4850096" y="3803086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6633" y="328814"/>
                  </a:moveTo>
                  <a:lnTo>
                    <a:pt x="5984" y="328814"/>
                  </a:lnTo>
                  <a:lnTo>
                    <a:pt x="3335" y="328814"/>
                  </a:lnTo>
                  <a:lnTo>
                    <a:pt x="1336" y="327281"/>
                  </a:lnTo>
                  <a:lnTo>
                    <a:pt x="0" y="324216"/>
                  </a:lnTo>
                  <a:lnTo>
                    <a:pt x="0" y="164236"/>
                  </a:lnTo>
                  <a:lnTo>
                    <a:pt x="331" y="4269"/>
                  </a:lnTo>
                  <a:lnTo>
                    <a:pt x="2546" y="1406"/>
                  </a:lnTo>
                  <a:lnTo>
                    <a:pt x="4634" y="0"/>
                  </a:lnTo>
                  <a:lnTo>
                    <a:pt x="6633" y="0"/>
                  </a:lnTo>
                  <a:lnTo>
                    <a:pt x="9498" y="0"/>
                  </a:lnTo>
                  <a:lnTo>
                    <a:pt x="11688" y="1621"/>
                  </a:lnTo>
                  <a:lnTo>
                    <a:pt x="13254" y="4927"/>
                  </a:lnTo>
                  <a:lnTo>
                    <a:pt x="13254" y="324216"/>
                  </a:lnTo>
                  <a:lnTo>
                    <a:pt x="11484" y="327281"/>
                  </a:lnTo>
                  <a:lnTo>
                    <a:pt x="9498" y="328814"/>
                  </a:lnTo>
                  <a:lnTo>
                    <a:pt x="7282" y="328814"/>
                  </a:lnTo>
                  <a:lnTo>
                    <a:pt x="6633" y="32881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9"/>
            <p:cNvSpPr/>
            <p:nvPr/>
          </p:nvSpPr>
          <p:spPr>
            <a:xfrm>
              <a:off x="5001803" y="3739694"/>
              <a:ext cx="474652" cy="3140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0"/>
            <p:cNvSpPr/>
            <p:nvPr/>
          </p:nvSpPr>
          <p:spPr>
            <a:xfrm>
              <a:off x="5557418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43688" y="44869"/>
                  </a:moveTo>
                  <a:lnTo>
                    <a:pt x="43688" y="37198"/>
                  </a:lnTo>
                  <a:lnTo>
                    <a:pt x="43082" y="27606"/>
                  </a:lnTo>
                  <a:lnTo>
                    <a:pt x="13576" y="0"/>
                  </a:lnTo>
                  <a:lnTo>
                    <a:pt x="8839" y="1993"/>
                  </a:lnTo>
                  <a:lnTo>
                    <a:pt x="1765" y="9893"/>
                  </a:lnTo>
                  <a:lnTo>
                    <a:pt x="0" y="14579"/>
                  </a:lnTo>
                  <a:lnTo>
                    <a:pt x="0" y="28333"/>
                  </a:lnTo>
                  <a:lnTo>
                    <a:pt x="5981" y="34239"/>
                  </a:lnTo>
                  <a:lnTo>
                    <a:pt x="9728" y="37985"/>
                  </a:lnTo>
                  <a:lnTo>
                    <a:pt x="14452" y="39800"/>
                  </a:lnTo>
                  <a:lnTo>
                    <a:pt x="20624" y="39822"/>
                  </a:lnTo>
                  <a:lnTo>
                    <a:pt x="21831" y="39611"/>
                  </a:lnTo>
                  <a:lnTo>
                    <a:pt x="25806" y="39509"/>
                  </a:lnTo>
                  <a:lnTo>
                    <a:pt x="26797" y="39293"/>
                  </a:lnTo>
                  <a:lnTo>
                    <a:pt x="27470" y="38823"/>
                  </a:lnTo>
                  <a:lnTo>
                    <a:pt x="28232" y="38363"/>
                  </a:lnTo>
                  <a:lnTo>
                    <a:pt x="28778" y="38074"/>
                  </a:lnTo>
                  <a:lnTo>
                    <a:pt x="29464" y="37858"/>
                  </a:lnTo>
                  <a:lnTo>
                    <a:pt x="30670" y="37426"/>
                  </a:lnTo>
                  <a:lnTo>
                    <a:pt x="31089" y="37198"/>
                  </a:lnTo>
                  <a:lnTo>
                    <a:pt x="31419" y="36880"/>
                  </a:lnTo>
                  <a:lnTo>
                    <a:pt x="31419" y="82950"/>
                  </a:lnTo>
                  <a:lnTo>
                    <a:pt x="36410" y="73063"/>
                  </a:lnTo>
                  <a:lnTo>
                    <a:pt x="38696" y="66840"/>
                  </a:lnTo>
                  <a:lnTo>
                    <a:pt x="42684" y="52349"/>
                  </a:lnTo>
                  <a:lnTo>
                    <a:pt x="43688" y="44869"/>
                  </a:lnTo>
                  <a:close/>
                </a:path>
                <a:path w="43814" h="104139">
                  <a:moveTo>
                    <a:pt x="31419" y="82950"/>
                  </a:moveTo>
                  <a:lnTo>
                    <a:pt x="31419" y="40817"/>
                  </a:lnTo>
                  <a:lnTo>
                    <a:pt x="30543" y="49834"/>
                  </a:lnTo>
                  <a:lnTo>
                    <a:pt x="28778" y="57823"/>
                  </a:lnTo>
                  <a:lnTo>
                    <a:pt x="9258" y="91173"/>
                  </a:lnTo>
                  <a:lnTo>
                    <a:pt x="6858" y="93814"/>
                  </a:lnTo>
                  <a:lnTo>
                    <a:pt x="5638" y="95580"/>
                  </a:lnTo>
                  <a:lnTo>
                    <a:pt x="5638" y="97307"/>
                  </a:lnTo>
                  <a:lnTo>
                    <a:pt x="6629" y="98742"/>
                  </a:lnTo>
                  <a:lnTo>
                    <a:pt x="8610" y="100736"/>
                  </a:lnTo>
                  <a:lnTo>
                    <a:pt x="10604" y="102692"/>
                  </a:lnTo>
                  <a:lnTo>
                    <a:pt x="12039" y="103670"/>
                  </a:lnTo>
                  <a:lnTo>
                    <a:pt x="12928" y="103670"/>
                  </a:lnTo>
                  <a:lnTo>
                    <a:pt x="13576" y="103898"/>
                  </a:lnTo>
                  <a:lnTo>
                    <a:pt x="31089" y="83604"/>
                  </a:lnTo>
                  <a:lnTo>
                    <a:pt x="31419" y="8295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1"/>
            <p:cNvSpPr/>
            <p:nvPr/>
          </p:nvSpPr>
          <p:spPr>
            <a:xfrm>
              <a:off x="5557444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0" y="28324"/>
                  </a:moveTo>
                  <a:lnTo>
                    <a:pt x="0" y="25588"/>
                  </a:lnTo>
                  <a:lnTo>
                    <a:pt x="0" y="20065"/>
                  </a:lnTo>
                  <a:lnTo>
                    <a:pt x="0" y="14593"/>
                  </a:lnTo>
                  <a:lnTo>
                    <a:pt x="1757" y="9880"/>
                  </a:lnTo>
                  <a:lnTo>
                    <a:pt x="5271" y="5941"/>
                  </a:lnTo>
                  <a:lnTo>
                    <a:pt x="8836" y="1988"/>
                  </a:lnTo>
                  <a:lnTo>
                    <a:pt x="13572" y="0"/>
                  </a:lnTo>
                  <a:lnTo>
                    <a:pt x="19506" y="0"/>
                  </a:lnTo>
                  <a:lnTo>
                    <a:pt x="25706" y="0"/>
                  </a:lnTo>
                  <a:lnTo>
                    <a:pt x="43646" y="37204"/>
                  </a:lnTo>
                  <a:lnTo>
                    <a:pt x="43646" y="44868"/>
                  </a:lnTo>
                  <a:lnTo>
                    <a:pt x="42678" y="52342"/>
                  </a:lnTo>
                  <a:lnTo>
                    <a:pt x="40679" y="59588"/>
                  </a:lnTo>
                  <a:lnTo>
                    <a:pt x="38693" y="66834"/>
                  </a:lnTo>
                  <a:lnTo>
                    <a:pt x="25146" y="91827"/>
                  </a:lnTo>
                  <a:lnTo>
                    <a:pt x="22052" y="95590"/>
                  </a:lnTo>
                  <a:lnTo>
                    <a:pt x="19404" y="98516"/>
                  </a:lnTo>
                  <a:lnTo>
                    <a:pt x="17188" y="100733"/>
                  </a:lnTo>
                  <a:lnTo>
                    <a:pt x="15011" y="102924"/>
                  </a:lnTo>
                  <a:lnTo>
                    <a:pt x="13572" y="103912"/>
                  </a:lnTo>
                  <a:lnTo>
                    <a:pt x="12923" y="103672"/>
                  </a:lnTo>
                  <a:lnTo>
                    <a:pt x="12032" y="103672"/>
                  </a:lnTo>
                  <a:lnTo>
                    <a:pt x="10593" y="102696"/>
                  </a:lnTo>
                  <a:lnTo>
                    <a:pt x="8607" y="100733"/>
                  </a:lnTo>
                  <a:lnTo>
                    <a:pt x="6620" y="98744"/>
                  </a:lnTo>
                  <a:lnTo>
                    <a:pt x="5627" y="97313"/>
                  </a:lnTo>
                  <a:lnTo>
                    <a:pt x="5627" y="96464"/>
                  </a:lnTo>
                  <a:lnTo>
                    <a:pt x="5627" y="95590"/>
                  </a:lnTo>
                  <a:lnTo>
                    <a:pt x="6850" y="93816"/>
                  </a:lnTo>
                  <a:lnTo>
                    <a:pt x="9256" y="91169"/>
                  </a:lnTo>
                  <a:lnTo>
                    <a:pt x="11675" y="88534"/>
                  </a:lnTo>
                  <a:lnTo>
                    <a:pt x="14451" y="85266"/>
                  </a:lnTo>
                  <a:lnTo>
                    <a:pt x="30532" y="49834"/>
                  </a:lnTo>
                  <a:lnTo>
                    <a:pt x="31410" y="40815"/>
                  </a:lnTo>
                  <a:lnTo>
                    <a:pt x="31410" y="36875"/>
                  </a:lnTo>
                  <a:lnTo>
                    <a:pt x="31092" y="37204"/>
                  </a:lnTo>
                  <a:lnTo>
                    <a:pt x="30672" y="37432"/>
                  </a:lnTo>
                  <a:lnTo>
                    <a:pt x="30112" y="37635"/>
                  </a:lnTo>
                  <a:lnTo>
                    <a:pt x="29462" y="37850"/>
                  </a:lnTo>
                  <a:lnTo>
                    <a:pt x="28775" y="38091"/>
                  </a:lnTo>
                  <a:lnTo>
                    <a:pt x="28125" y="38408"/>
                  </a:lnTo>
                  <a:lnTo>
                    <a:pt x="27476" y="38839"/>
                  </a:lnTo>
                  <a:lnTo>
                    <a:pt x="26788" y="39295"/>
                  </a:lnTo>
                  <a:lnTo>
                    <a:pt x="25795" y="39510"/>
                  </a:lnTo>
                  <a:lnTo>
                    <a:pt x="24458" y="39510"/>
                  </a:lnTo>
                  <a:lnTo>
                    <a:pt x="23160" y="39510"/>
                  </a:lnTo>
                  <a:lnTo>
                    <a:pt x="21823" y="39611"/>
                  </a:lnTo>
                  <a:lnTo>
                    <a:pt x="20524" y="39852"/>
                  </a:lnTo>
                  <a:lnTo>
                    <a:pt x="14553" y="39852"/>
                  </a:lnTo>
                  <a:lnTo>
                    <a:pt x="9714" y="37990"/>
                  </a:lnTo>
                  <a:lnTo>
                    <a:pt x="5971" y="34228"/>
                  </a:lnTo>
                  <a:lnTo>
                    <a:pt x="0" y="2832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2"/>
            <p:cNvSpPr/>
            <p:nvPr/>
          </p:nvSpPr>
          <p:spPr>
            <a:xfrm>
              <a:off x="5685978" y="3739694"/>
              <a:ext cx="753249" cy="3140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3"/>
            <p:cNvSpPr/>
            <p:nvPr/>
          </p:nvSpPr>
          <p:spPr>
            <a:xfrm>
              <a:off x="6512903" y="3803091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79070" y="164566"/>
                  </a:moveTo>
                  <a:lnTo>
                    <a:pt x="75514" y="120289"/>
                  </a:lnTo>
                  <a:lnTo>
                    <a:pt x="64833" y="77660"/>
                  </a:lnTo>
                  <a:lnTo>
                    <a:pt x="46385" y="39311"/>
                  </a:lnTo>
                  <a:lnTo>
                    <a:pt x="19507" y="7886"/>
                  </a:lnTo>
                  <a:lnTo>
                    <a:pt x="10236" y="0"/>
                  </a:lnTo>
                  <a:lnTo>
                    <a:pt x="2959" y="0"/>
                  </a:lnTo>
                  <a:lnTo>
                    <a:pt x="1663" y="317"/>
                  </a:lnTo>
                  <a:lnTo>
                    <a:pt x="546" y="977"/>
                  </a:lnTo>
                  <a:lnTo>
                    <a:pt x="0" y="2171"/>
                  </a:lnTo>
                  <a:lnTo>
                    <a:pt x="0" y="3937"/>
                  </a:lnTo>
                  <a:lnTo>
                    <a:pt x="228" y="4178"/>
                  </a:lnTo>
                  <a:lnTo>
                    <a:pt x="1435" y="5575"/>
                  </a:lnTo>
                  <a:lnTo>
                    <a:pt x="26057" y="37868"/>
                  </a:lnTo>
                  <a:lnTo>
                    <a:pt x="42090" y="73809"/>
                  </a:lnTo>
                  <a:lnTo>
                    <a:pt x="51709" y="116041"/>
                  </a:lnTo>
                  <a:lnTo>
                    <a:pt x="54914" y="164566"/>
                  </a:lnTo>
                  <a:lnTo>
                    <a:pt x="54914" y="273655"/>
                  </a:lnTo>
                  <a:lnTo>
                    <a:pt x="55892" y="271868"/>
                  </a:lnTo>
                  <a:lnTo>
                    <a:pt x="70225" y="235286"/>
                  </a:lnTo>
                  <a:lnTo>
                    <a:pt x="77189" y="197208"/>
                  </a:lnTo>
                  <a:lnTo>
                    <a:pt x="78860" y="175650"/>
                  </a:lnTo>
                  <a:lnTo>
                    <a:pt x="79070" y="164566"/>
                  </a:lnTo>
                  <a:close/>
                </a:path>
                <a:path w="79375" h="329564">
                  <a:moveTo>
                    <a:pt x="54914" y="273655"/>
                  </a:moveTo>
                  <a:lnTo>
                    <a:pt x="54914" y="164566"/>
                  </a:lnTo>
                  <a:lnTo>
                    <a:pt x="51709" y="213090"/>
                  </a:lnTo>
                  <a:lnTo>
                    <a:pt x="42090" y="255328"/>
                  </a:lnTo>
                  <a:lnTo>
                    <a:pt x="26057" y="291273"/>
                  </a:lnTo>
                  <a:lnTo>
                    <a:pt x="1435" y="323557"/>
                  </a:lnTo>
                  <a:lnTo>
                    <a:pt x="0" y="325183"/>
                  </a:lnTo>
                  <a:lnTo>
                    <a:pt x="228" y="326529"/>
                  </a:lnTo>
                  <a:lnTo>
                    <a:pt x="546" y="327507"/>
                  </a:lnTo>
                  <a:lnTo>
                    <a:pt x="1435" y="328803"/>
                  </a:lnTo>
                  <a:lnTo>
                    <a:pt x="1981" y="329133"/>
                  </a:lnTo>
                  <a:lnTo>
                    <a:pt x="10236" y="329133"/>
                  </a:lnTo>
                  <a:lnTo>
                    <a:pt x="10477" y="328942"/>
                  </a:lnTo>
                  <a:lnTo>
                    <a:pt x="10883" y="328485"/>
                  </a:lnTo>
                  <a:lnTo>
                    <a:pt x="11569" y="327837"/>
                  </a:lnTo>
                  <a:lnTo>
                    <a:pt x="40233" y="298983"/>
                  </a:lnTo>
                  <a:lnTo>
                    <a:pt x="50609" y="281520"/>
                  </a:lnTo>
                  <a:lnTo>
                    <a:pt x="54914" y="273655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4"/>
            <p:cNvSpPr/>
            <p:nvPr/>
          </p:nvSpPr>
          <p:spPr>
            <a:xfrm>
              <a:off x="6512920" y="3803086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1667" y="316"/>
                  </a:moveTo>
                  <a:lnTo>
                    <a:pt x="2966" y="0"/>
                  </a:lnTo>
                  <a:lnTo>
                    <a:pt x="4074" y="0"/>
                  </a:lnTo>
                  <a:lnTo>
                    <a:pt x="5194" y="0"/>
                  </a:lnTo>
                  <a:lnTo>
                    <a:pt x="6302" y="0"/>
                  </a:lnTo>
                  <a:lnTo>
                    <a:pt x="10249" y="0"/>
                  </a:lnTo>
                  <a:lnTo>
                    <a:pt x="19518" y="7891"/>
                  </a:lnTo>
                  <a:lnTo>
                    <a:pt x="46388" y="39315"/>
                  </a:lnTo>
                  <a:lnTo>
                    <a:pt x="64846" y="77665"/>
                  </a:lnTo>
                  <a:lnTo>
                    <a:pt x="75518" y="120300"/>
                  </a:lnTo>
                  <a:lnTo>
                    <a:pt x="79068" y="164578"/>
                  </a:lnTo>
                  <a:lnTo>
                    <a:pt x="78860" y="175662"/>
                  </a:lnTo>
                  <a:lnTo>
                    <a:pt x="74046" y="217664"/>
                  </a:lnTo>
                  <a:lnTo>
                    <a:pt x="62936" y="257395"/>
                  </a:lnTo>
                  <a:lnTo>
                    <a:pt x="43328" y="293927"/>
                  </a:lnTo>
                  <a:lnTo>
                    <a:pt x="40234" y="298994"/>
                  </a:lnTo>
                  <a:lnTo>
                    <a:pt x="35739" y="304568"/>
                  </a:lnTo>
                  <a:lnTo>
                    <a:pt x="29755" y="310699"/>
                  </a:lnTo>
                  <a:lnTo>
                    <a:pt x="23822" y="316868"/>
                  </a:lnTo>
                  <a:lnTo>
                    <a:pt x="20295" y="320491"/>
                  </a:lnTo>
                  <a:lnTo>
                    <a:pt x="19187" y="321568"/>
                  </a:lnTo>
                  <a:lnTo>
                    <a:pt x="18079" y="322683"/>
                  </a:lnTo>
                  <a:lnTo>
                    <a:pt x="15533" y="324773"/>
                  </a:lnTo>
                  <a:lnTo>
                    <a:pt x="11573" y="327839"/>
                  </a:lnTo>
                  <a:lnTo>
                    <a:pt x="10924" y="328485"/>
                  </a:lnTo>
                  <a:lnTo>
                    <a:pt x="10478" y="328941"/>
                  </a:lnTo>
                  <a:lnTo>
                    <a:pt x="10249" y="329143"/>
                  </a:lnTo>
                  <a:lnTo>
                    <a:pt x="6302" y="329143"/>
                  </a:lnTo>
                  <a:lnTo>
                    <a:pt x="4545" y="329143"/>
                  </a:lnTo>
                  <a:lnTo>
                    <a:pt x="3297" y="329143"/>
                  </a:lnTo>
                  <a:lnTo>
                    <a:pt x="2635" y="329143"/>
                  </a:lnTo>
                  <a:lnTo>
                    <a:pt x="1986" y="329143"/>
                  </a:lnTo>
                  <a:lnTo>
                    <a:pt x="1438" y="328814"/>
                  </a:lnTo>
                  <a:lnTo>
                    <a:pt x="980" y="328168"/>
                  </a:lnTo>
                  <a:lnTo>
                    <a:pt x="547" y="327509"/>
                  </a:lnTo>
                  <a:lnTo>
                    <a:pt x="229" y="326534"/>
                  </a:lnTo>
                  <a:lnTo>
                    <a:pt x="0" y="325191"/>
                  </a:lnTo>
                  <a:lnTo>
                    <a:pt x="229" y="325001"/>
                  </a:lnTo>
                  <a:lnTo>
                    <a:pt x="1438" y="323557"/>
                  </a:lnTo>
                  <a:lnTo>
                    <a:pt x="26066" y="291281"/>
                  </a:lnTo>
                  <a:lnTo>
                    <a:pt x="42101" y="255338"/>
                  </a:lnTo>
                  <a:lnTo>
                    <a:pt x="51721" y="213102"/>
                  </a:lnTo>
                  <a:lnTo>
                    <a:pt x="54927" y="164578"/>
                  </a:lnTo>
                  <a:lnTo>
                    <a:pt x="51721" y="116056"/>
                  </a:lnTo>
                  <a:lnTo>
                    <a:pt x="42101" y="73820"/>
                  </a:lnTo>
                  <a:lnTo>
                    <a:pt x="26066" y="37875"/>
                  </a:lnTo>
                  <a:lnTo>
                    <a:pt x="1438" y="5573"/>
                  </a:lnTo>
                  <a:lnTo>
                    <a:pt x="0" y="3952"/>
                  </a:lnTo>
                  <a:lnTo>
                    <a:pt x="0" y="2191"/>
                  </a:lnTo>
                  <a:lnTo>
                    <a:pt x="547" y="975"/>
                  </a:lnTo>
                  <a:lnTo>
                    <a:pt x="1667" y="31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5"/>
            <p:cNvSpPr/>
            <p:nvPr/>
          </p:nvSpPr>
          <p:spPr>
            <a:xfrm>
              <a:off x="6649199" y="4010431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40017" y="24942"/>
                  </a:moveTo>
                  <a:lnTo>
                    <a:pt x="40017" y="19418"/>
                  </a:lnTo>
                  <a:lnTo>
                    <a:pt x="39827" y="13512"/>
                  </a:lnTo>
                  <a:lnTo>
                    <a:pt x="37731" y="8788"/>
                  </a:lnTo>
                  <a:lnTo>
                    <a:pt x="33743" y="5295"/>
                  </a:lnTo>
                  <a:lnTo>
                    <a:pt x="29781" y="1765"/>
                  </a:lnTo>
                  <a:lnTo>
                    <a:pt x="25133" y="0"/>
                  </a:lnTo>
                  <a:lnTo>
                    <a:pt x="14109" y="0"/>
                  </a:lnTo>
                  <a:lnTo>
                    <a:pt x="9372" y="1993"/>
                  </a:lnTo>
                  <a:lnTo>
                    <a:pt x="1866" y="9893"/>
                  </a:lnTo>
                  <a:lnTo>
                    <a:pt x="0" y="14490"/>
                  </a:lnTo>
                  <a:lnTo>
                    <a:pt x="0" y="19748"/>
                  </a:lnTo>
                  <a:lnTo>
                    <a:pt x="241" y="25463"/>
                  </a:lnTo>
                  <a:lnTo>
                    <a:pt x="2197" y="30187"/>
                  </a:lnTo>
                  <a:lnTo>
                    <a:pt x="9702" y="37668"/>
                  </a:lnTo>
                  <a:lnTo>
                    <a:pt x="14465" y="39522"/>
                  </a:lnTo>
                  <a:lnTo>
                    <a:pt x="25920" y="39522"/>
                  </a:lnTo>
                  <a:lnTo>
                    <a:pt x="30645" y="37541"/>
                  </a:lnTo>
                  <a:lnTo>
                    <a:pt x="38163" y="29641"/>
                  </a:lnTo>
                  <a:lnTo>
                    <a:pt x="40017" y="2494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6"/>
            <p:cNvSpPr/>
            <p:nvPr/>
          </p:nvSpPr>
          <p:spPr>
            <a:xfrm>
              <a:off x="6649232" y="4010443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0" y="19736"/>
                  </a:moveTo>
                  <a:lnTo>
                    <a:pt x="0" y="14491"/>
                  </a:lnTo>
                  <a:lnTo>
                    <a:pt x="1858" y="9880"/>
                  </a:lnTo>
                  <a:lnTo>
                    <a:pt x="5614" y="5941"/>
                  </a:lnTo>
                  <a:lnTo>
                    <a:pt x="9358" y="1988"/>
                  </a:lnTo>
                  <a:lnTo>
                    <a:pt x="14094" y="0"/>
                  </a:lnTo>
                  <a:lnTo>
                    <a:pt x="19837" y="0"/>
                  </a:lnTo>
                  <a:lnTo>
                    <a:pt x="25120" y="0"/>
                  </a:lnTo>
                  <a:lnTo>
                    <a:pt x="29768" y="1760"/>
                  </a:lnTo>
                  <a:lnTo>
                    <a:pt x="33740" y="5282"/>
                  </a:lnTo>
                  <a:lnTo>
                    <a:pt x="37726" y="8778"/>
                  </a:lnTo>
                  <a:lnTo>
                    <a:pt x="39814" y="13503"/>
                  </a:lnTo>
                  <a:lnTo>
                    <a:pt x="40043" y="19406"/>
                  </a:lnTo>
                  <a:lnTo>
                    <a:pt x="40043" y="24929"/>
                  </a:lnTo>
                  <a:lnTo>
                    <a:pt x="38146" y="29629"/>
                  </a:lnTo>
                  <a:lnTo>
                    <a:pt x="34390" y="33569"/>
                  </a:lnTo>
                  <a:lnTo>
                    <a:pt x="30634" y="37521"/>
                  </a:lnTo>
                  <a:lnTo>
                    <a:pt x="25910" y="39523"/>
                  </a:lnTo>
                  <a:lnTo>
                    <a:pt x="20168" y="39523"/>
                  </a:lnTo>
                  <a:lnTo>
                    <a:pt x="14451" y="39523"/>
                  </a:lnTo>
                  <a:lnTo>
                    <a:pt x="9689" y="37660"/>
                  </a:lnTo>
                  <a:lnTo>
                    <a:pt x="5933" y="33898"/>
                  </a:lnTo>
                  <a:lnTo>
                    <a:pt x="2189" y="30187"/>
                  </a:lnTo>
                  <a:lnTo>
                    <a:pt x="229" y="25449"/>
                  </a:lnTo>
                  <a:lnTo>
                    <a:pt x="0" y="1973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91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27" y="2069057"/>
            <a:ext cx="5788820" cy="2711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67953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Negative Sampling</a:t>
            </a:r>
          </a:p>
        </p:txBody>
      </p:sp>
      <p:sp>
        <p:nvSpPr>
          <p:cNvPr id="5" name="object 5"/>
          <p:cNvSpPr/>
          <p:nvPr/>
        </p:nvSpPr>
        <p:spPr>
          <a:xfrm>
            <a:off x="6640018" y="2450282"/>
            <a:ext cx="4755296" cy="252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6524837" y="136117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 fix we randomly choose words from our vocabulary and label them with 0. 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897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7313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Likelihood model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1533" y="1317684"/>
            <a:ext cx="9138761" cy="140070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go </a:t>
            </a:r>
            <a:r>
              <a:rPr sz="2400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back </a:t>
            </a:r>
            <a:r>
              <a:rPr sz="2400" spc="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 the </a:t>
            </a:r>
            <a:r>
              <a:rPr sz="2400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old</a:t>
            </a:r>
            <a:r>
              <a:rPr sz="2400" spc="-27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likelihood: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00000"/>
              </a:lnSpc>
            </a:pP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2194"/>
              </a:spcBef>
            </a:pPr>
            <a:r>
              <a:rPr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But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now, </a:t>
            </a:r>
            <a:r>
              <a:rPr sz="2400" spc="-10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probability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approximated using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negative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sampling</a:t>
            </a:r>
            <a:r>
              <a:rPr sz="2400" spc="-29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26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as: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879816" y="1047063"/>
            <a:ext cx="5203424" cy="1007754"/>
            <a:chOff x="5232763" y="1770172"/>
            <a:chExt cx="5203424" cy="1007754"/>
          </a:xfrm>
        </p:grpSpPr>
        <p:grpSp>
          <p:nvGrpSpPr>
            <p:cNvPr id="3" name="object 3"/>
            <p:cNvGrpSpPr/>
            <p:nvPr/>
          </p:nvGrpSpPr>
          <p:grpSpPr>
            <a:xfrm>
              <a:off x="5232763" y="2090452"/>
              <a:ext cx="217646" cy="252413"/>
              <a:chOff x="6977016" y="2787270"/>
              <a:chExt cx="290195" cy="3365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977240" y="2787510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240296" y="0"/>
                    </a:moveTo>
                    <a:lnTo>
                      <a:pt x="231635" y="0"/>
                    </a:lnTo>
                    <a:lnTo>
                      <a:pt x="218464" y="809"/>
                    </a:lnTo>
                    <a:lnTo>
                      <a:pt x="179641" y="12941"/>
                    </a:lnTo>
                    <a:lnTo>
                      <a:pt x="145005" y="35478"/>
                    </a:lnTo>
                    <a:lnTo>
                      <a:pt x="112683" y="72807"/>
                    </a:lnTo>
                    <a:lnTo>
                      <a:pt x="93776" y="107251"/>
                    </a:lnTo>
                    <a:lnTo>
                      <a:pt x="78917" y="143648"/>
                    </a:lnTo>
                    <a:lnTo>
                      <a:pt x="64530" y="194734"/>
                    </a:lnTo>
                    <a:lnTo>
                      <a:pt x="59888" y="211723"/>
                    </a:lnTo>
                    <a:lnTo>
                      <a:pt x="43259" y="262946"/>
                    </a:lnTo>
                    <a:lnTo>
                      <a:pt x="23672" y="300482"/>
                    </a:lnTo>
                    <a:lnTo>
                      <a:pt x="22745" y="302323"/>
                    </a:lnTo>
                    <a:lnTo>
                      <a:pt x="18567" y="307098"/>
                    </a:lnTo>
                    <a:lnTo>
                      <a:pt x="3721" y="322516"/>
                    </a:lnTo>
                    <a:lnTo>
                      <a:pt x="0" y="327901"/>
                    </a:lnTo>
                    <a:lnTo>
                      <a:pt x="0" y="334378"/>
                    </a:lnTo>
                    <a:lnTo>
                      <a:pt x="2324" y="336067"/>
                    </a:lnTo>
                    <a:lnTo>
                      <a:pt x="13931" y="336067"/>
                    </a:lnTo>
                    <a:lnTo>
                      <a:pt x="32956" y="327596"/>
                    </a:lnTo>
                    <a:lnTo>
                      <a:pt x="39763" y="322821"/>
                    </a:lnTo>
                    <a:lnTo>
                      <a:pt x="45961" y="316649"/>
                    </a:lnTo>
                    <a:lnTo>
                      <a:pt x="50596" y="312496"/>
                    </a:lnTo>
                    <a:lnTo>
                      <a:pt x="99429" y="320670"/>
                    </a:lnTo>
                    <a:lnTo>
                      <a:pt x="139496" y="330088"/>
                    </a:lnTo>
                    <a:lnTo>
                      <a:pt x="157367" y="333409"/>
                    </a:lnTo>
                    <a:lnTo>
                      <a:pt x="172915" y="335403"/>
                    </a:lnTo>
                    <a:lnTo>
                      <a:pt x="186143" y="336067"/>
                    </a:lnTo>
                    <a:lnTo>
                      <a:pt x="205784" y="334105"/>
                    </a:lnTo>
                    <a:lnTo>
                      <a:pt x="241756" y="319779"/>
                    </a:lnTo>
                    <a:lnTo>
                      <a:pt x="271900" y="293890"/>
                    </a:lnTo>
                    <a:lnTo>
                      <a:pt x="289661" y="260261"/>
                    </a:lnTo>
                    <a:lnTo>
                      <a:pt x="289661" y="257175"/>
                    </a:lnTo>
                    <a:lnTo>
                      <a:pt x="287337" y="255638"/>
                    </a:lnTo>
                    <a:lnTo>
                      <a:pt x="282701" y="255638"/>
                    </a:lnTo>
                    <a:lnTo>
                      <a:pt x="245872" y="272275"/>
                    </a:lnTo>
                    <a:lnTo>
                      <a:pt x="234886" y="292773"/>
                    </a:lnTo>
                    <a:lnTo>
                      <a:pt x="231635" y="298170"/>
                    </a:lnTo>
                    <a:lnTo>
                      <a:pt x="227926" y="301866"/>
                    </a:lnTo>
                    <a:lnTo>
                      <a:pt x="221424" y="301866"/>
                    </a:lnTo>
                    <a:lnTo>
                      <a:pt x="208311" y="300392"/>
                    </a:lnTo>
                    <a:lnTo>
                      <a:pt x="193108" y="297819"/>
                    </a:lnTo>
                    <a:lnTo>
                      <a:pt x="175817" y="294149"/>
                    </a:lnTo>
                    <a:lnTo>
                      <a:pt x="136914" y="284731"/>
                    </a:lnTo>
                    <a:lnTo>
                      <a:pt x="119187" y="281409"/>
                    </a:lnTo>
                    <a:lnTo>
                      <a:pt x="103258" y="279416"/>
                    </a:lnTo>
                    <a:lnTo>
                      <a:pt x="77063" y="278282"/>
                    </a:lnTo>
                    <a:lnTo>
                      <a:pt x="79844" y="274129"/>
                    </a:lnTo>
                    <a:lnTo>
                      <a:pt x="96152" y="239026"/>
                    </a:lnTo>
                    <a:lnTo>
                      <a:pt x="117619" y="163033"/>
                    </a:lnTo>
                    <a:lnTo>
                      <a:pt x="124640" y="140412"/>
                    </a:lnTo>
                    <a:lnTo>
                      <a:pt x="139725" y="98463"/>
                    </a:lnTo>
                    <a:lnTo>
                      <a:pt x="156556" y="64136"/>
                    </a:lnTo>
                    <a:lnTo>
                      <a:pt x="185991" y="34671"/>
                    </a:lnTo>
                    <a:lnTo>
                      <a:pt x="203936" y="34671"/>
                    </a:lnTo>
                    <a:lnTo>
                      <a:pt x="210438" y="37744"/>
                    </a:lnTo>
                    <a:lnTo>
                      <a:pt x="218478" y="50076"/>
                    </a:lnTo>
                    <a:lnTo>
                      <a:pt x="220497" y="57785"/>
                    </a:lnTo>
                    <a:lnTo>
                      <a:pt x="220497" y="70421"/>
                    </a:lnTo>
                    <a:lnTo>
                      <a:pt x="220179" y="74117"/>
                    </a:lnTo>
                    <a:lnTo>
                      <a:pt x="218643" y="84594"/>
                    </a:lnTo>
                    <a:lnTo>
                      <a:pt x="218643" y="88912"/>
                    </a:lnTo>
                    <a:lnTo>
                      <a:pt x="220954" y="90601"/>
                    </a:lnTo>
                    <a:lnTo>
                      <a:pt x="230860" y="90601"/>
                    </a:lnTo>
                    <a:lnTo>
                      <a:pt x="237045" y="88912"/>
                    </a:lnTo>
                    <a:lnTo>
                      <a:pt x="251282" y="82130"/>
                    </a:lnTo>
                    <a:lnTo>
                      <a:pt x="257479" y="77812"/>
                    </a:lnTo>
                    <a:lnTo>
                      <a:pt x="262737" y="72580"/>
                    </a:lnTo>
                    <a:lnTo>
                      <a:pt x="267068" y="68872"/>
                    </a:lnTo>
                    <a:lnTo>
                      <a:pt x="269697" y="65328"/>
                    </a:lnTo>
                    <a:lnTo>
                      <a:pt x="271551" y="58547"/>
                    </a:lnTo>
                    <a:lnTo>
                      <a:pt x="272021" y="52387"/>
                    </a:lnTo>
                    <a:lnTo>
                      <a:pt x="272021" y="37909"/>
                    </a:lnTo>
                    <a:lnTo>
                      <a:pt x="272326" y="34201"/>
                    </a:lnTo>
                    <a:lnTo>
                      <a:pt x="271868" y="30810"/>
                    </a:lnTo>
                    <a:lnTo>
                      <a:pt x="263359" y="10782"/>
                    </a:lnTo>
                    <a:lnTo>
                      <a:pt x="259333" y="6934"/>
                    </a:lnTo>
                    <a:lnTo>
                      <a:pt x="247573" y="1384"/>
                    </a:lnTo>
                    <a:lnTo>
                      <a:pt x="24029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977248" y="2787502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13925" y="336072"/>
                    </a:moveTo>
                    <a:lnTo>
                      <a:pt x="11604" y="336072"/>
                    </a:lnTo>
                    <a:lnTo>
                      <a:pt x="6962" y="336072"/>
                    </a:lnTo>
                    <a:lnTo>
                      <a:pt x="2320" y="336072"/>
                    </a:lnTo>
                    <a:lnTo>
                      <a:pt x="0" y="334377"/>
                    </a:lnTo>
                    <a:lnTo>
                      <a:pt x="0" y="330987"/>
                    </a:lnTo>
                    <a:lnTo>
                      <a:pt x="0" y="327906"/>
                    </a:lnTo>
                    <a:lnTo>
                      <a:pt x="3713" y="322512"/>
                    </a:lnTo>
                    <a:lnTo>
                      <a:pt x="11140" y="314808"/>
                    </a:lnTo>
                    <a:lnTo>
                      <a:pt x="18567" y="307103"/>
                    </a:lnTo>
                    <a:lnTo>
                      <a:pt x="22745" y="302326"/>
                    </a:lnTo>
                    <a:lnTo>
                      <a:pt x="23673" y="300477"/>
                    </a:lnTo>
                    <a:lnTo>
                      <a:pt x="30491" y="289990"/>
                    </a:lnTo>
                    <a:lnTo>
                      <a:pt x="49204" y="246391"/>
                    </a:lnTo>
                    <a:lnTo>
                      <a:pt x="64522" y="194732"/>
                    </a:lnTo>
                    <a:lnTo>
                      <a:pt x="68700" y="177975"/>
                    </a:lnTo>
                    <a:lnTo>
                      <a:pt x="73226" y="161073"/>
                    </a:lnTo>
                    <a:lnTo>
                      <a:pt x="93766" y="107247"/>
                    </a:lnTo>
                    <a:lnTo>
                      <a:pt x="112682" y="72808"/>
                    </a:lnTo>
                    <a:lnTo>
                      <a:pt x="145002" y="35479"/>
                    </a:lnTo>
                    <a:lnTo>
                      <a:pt x="179642" y="12943"/>
                    </a:lnTo>
                    <a:lnTo>
                      <a:pt x="218460" y="808"/>
                    </a:lnTo>
                    <a:lnTo>
                      <a:pt x="231632" y="0"/>
                    </a:lnTo>
                    <a:lnTo>
                      <a:pt x="240297" y="0"/>
                    </a:lnTo>
                    <a:lnTo>
                      <a:pt x="247569" y="1386"/>
                    </a:lnTo>
                    <a:lnTo>
                      <a:pt x="253449" y="4160"/>
                    </a:lnTo>
                    <a:lnTo>
                      <a:pt x="259329" y="6934"/>
                    </a:lnTo>
                    <a:lnTo>
                      <a:pt x="263351" y="10786"/>
                    </a:lnTo>
                    <a:lnTo>
                      <a:pt x="265518" y="15717"/>
                    </a:lnTo>
                    <a:lnTo>
                      <a:pt x="267684" y="20648"/>
                    </a:lnTo>
                    <a:lnTo>
                      <a:pt x="269386" y="24654"/>
                    </a:lnTo>
                    <a:lnTo>
                      <a:pt x="270624" y="27736"/>
                    </a:lnTo>
                    <a:lnTo>
                      <a:pt x="271862" y="30818"/>
                    </a:lnTo>
                    <a:lnTo>
                      <a:pt x="272326" y="34208"/>
                    </a:lnTo>
                    <a:lnTo>
                      <a:pt x="272016" y="37906"/>
                    </a:lnTo>
                    <a:lnTo>
                      <a:pt x="272016" y="43453"/>
                    </a:lnTo>
                    <a:lnTo>
                      <a:pt x="272016" y="52390"/>
                    </a:lnTo>
                    <a:lnTo>
                      <a:pt x="271552" y="58554"/>
                    </a:lnTo>
                    <a:lnTo>
                      <a:pt x="270624" y="61944"/>
                    </a:lnTo>
                    <a:lnTo>
                      <a:pt x="269695" y="65334"/>
                    </a:lnTo>
                    <a:lnTo>
                      <a:pt x="267065" y="68878"/>
                    </a:lnTo>
                    <a:lnTo>
                      <a:pt x="262733" y="72576"/>
                    </a:lnTo>
                    <a:lnTo>
                      <a:pt x="257472" y="77815"/>
                    </a:lnTo>
                    <a:lnTo>
                      <a:pt x="251282" y="82130"/>
                    </a:lnTo>
                    <a:lnTo>
                      <a:pt x="244165" y="85520"/>
                    </a:lnTo>
                    <a:lnTo>
                      <a:pt x="237047" y="88910"/>
                    </a:lnTo>
                    <a:lnTo>
                      <a:pt x="230858" y="90605"/>
                    </a:lnTo>
                    <a:lnTo>
                      <a:pt x="225597" y="90605"/>
                    </a:lnTo>
                    <a:lnTo>
                      <a:pt x="220955" y="90605"/>
                    </a:lnTo>
                    <a:lnTo>
                      <a:pt x="218634" y="88910"/>
                    </a:lnTo>
                    <a:lnTo>
                      <a:pt x="218634" y="85520"/>
                    </a:lnTo>
                    <a:lnTo>
                      <a:pt x="218634" y="84596"/>
                    </a:lnTo>
                    <a:lnTo>
                      <a:pt x="218944" y="82130"/>
                    </a:lnTo>
                    <a:lnTo>
                      <a:pt x="219563" y="78124"/>
                    </a:lnTo>
                    <a:lnTo>
                      <a:pt x="220181" y="74117"/>
                    </a:lnTo>
                    <a:lnTo>
                      <a:pt x="220491" y="70419"/>
                    </a:lnTo>
                    <a:lnTo>
                      <a:pt x="220491" y="67029"/>
                    </a:lnTo>
                    <a:lnTo>
                      <a:pt x="220491" y="57784"/>
                    </a:lnTo>
                    <a:lnTo>
                      <a:pt x="218480" y="50079"/>
                    </a:lnTo>
                    <a:lnTo>
                      <a:pt x="214456" y="43915"/>
                    </a:lnTo>
                    <a:lnTo>
                      <a:pt x="210433" y="37752"/>
                    </a:lnTo>
                    <a:lnTo>
                      <a:pt x="203935" y="34670"/>
                    </a:lnTo>
                    <a:lnTo>
                      <a:pt x="194960" y="34670"/>
                    </a:lnTo>
                    <a:lnTo>
                      <a:pt x="185986" y="34670"/>
                    </a:lnTo>
                    <a:lnTo>
                      <a:pt x="156548" y="64140"/>
                    </a:lnTo>
                    <a:lnTo>
                      <a:pt x="139721" y="98464"/>
                    </a:lnTo>
                    <a:lnTo>
                      <a:pt x="124635" y="140415"/>
                    </a:lnTo>
                    <a:lnTo>
                      <a:pt x="110942" y="186758"/>
                    </a:lnTo>
                    <a:lnTo>
                      <a:pt x="104965" y="208745"/>
                    </a:lnTo>
                    <a:lnTo>
                      <a:pt x="100033" y="226167"/>
                    </a:lnTo>
                    <a:lnTo>
                      <a:pt x="84831" y="264882"/>
                    </a:lnTo>
                    <a:lnTo>
                      <a:pt x="77055" y="278288"/>
                    </a:lnTo>
                    <a:lnTo>
                      <a:pt x="89124" y="278751"/>
                    </a:lnTo>
                    <a:lnTo>
                      <a:pt x="136907" y="284731"/>
                    </a:lnTo>
                    <a:lnTo>
                      <a:pt x="175812" y="294150"/>
                    </a:lnTo>
                    <a:lnTo>
                      <a:pt x="193104" y="297819"/>
                    </a:lnTo>
                    <a:lnTo>
                      <a:pt x="208306" y="300391"/>
                    </a:lnTo>
                    <a:lnTo>
                      <a:pt x="221419" y="301864"/>
                    </a:lnTo>
                    <a:lnTo>
                      <a:pt x="227918" y="301864"/>
                    </a:lnTo>
                    <a:lnTo>
                      <a:pt x="231632" y="298166"/>
                    </a:lnTo>
                    <a:lnTo>
                      <a:pt x="234881" y="292773"/>
                    </a:lnTo>
                    <a:lnTo>
                      <a:pt x="237666" y="285685"/>
                    </a:lnTo>
                    <a:lnTo>
                      <a:pt x="240451" y="278597"/>
                    </a:lnTo>
                    <a:lnTo>
                      <a:pt x="276542" y="256330"/>
                    </a:lnTo>
                    <a:lnTo>
                      <a:pt x="282693" y="255637"/>
                    </a:lnTo>
                    <a:lnTo>
                      <a:pt x="287335" y="255637"/>
                    </a:lnTo>
                    <a:lnTo>
                      <a:pt x="289656" y="257178"/>
                    </a:lnTo>
                    <a:lnTo>
                      <a:pt x="289656" y="260260"/>
                    </a:lnTo>
                    <a:lnTo>
                      <a:pt x="258091" y="307411"/>
                    </a:lnTo>
                    <a:lnTo>
                      <a:pt x="224321" y="328676"/>
                    </a:lnTo>
                    <a:lnTo>
                      <a:pt x="186141" y="336072"/>
                    </a:lnTo>
                    <a:lnTo>
                      <a:pt x="172911" y="335408"/>
                    </a:lnTo>
                    <a:lnTo>
                      <a:pt x="157361" y="333414"/>
                    </a:lnTo>
                    <a:lnTo>
                      <a:pt x="139489" y="330092"/>
                    </a:lnTo>
                    <a:lnTo>
                      <a:pt x="119297" y="325440"/>
                    </a:lnTo>
                    <a:lnTo>
                      <a:pt x="99424" y="320673"/>
                    </a:lnTo>
                    <a:lnTo>
                      <a:pt x="82510" y="317004"/>
                    </a:lnTo>
                    <a:lnTo>
                      <a:pt x="68555" y="314432"/>
                    </a:lnTo>
                    <a:lnTo>
                      <a:pt x="57559" y="312959"/>
                    </a:lnTo>
                    <a:lnTo>
                      <a:pt x="50596" y="312496"/>
                    </a:lnTo>
                    <a:lnTo>
                      <a:pt x="45955" y="316657"/>
                    </a:lnTo>
                    <a:lnTo>
                      <a:pt x="39765" y="322821"/>
                    </a:lnTo>
                    <a:lnTo>
                      <a:pt x="32957" y="327597"/>
                    </a:lnTo>
                    <a:lnTo>
                      <a:pt x="25530" y="330987"/>
                    </a:lnTo>
                    <a:lnTo>
                      <a:pt x="13925" y="33607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5578122" y="2207639"/>
              <a:ext cx="232410" cy="81915"/>
              <a:chOff x="7437496" y="2943519"/>
              <a:chExt cx="309880" cy="10922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7437716" y="2943758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302196" y="0"/>
                    </a:moveTo>
                    <a:lnTo>
                      <a:pt x="6502" y="0"/>
                    </a:lnTo>
                    <a:lnTo>
                      <a:pt x="2171" y="2159"/>
                    </a:lnTo>
                    <a:lnTo>
                      <a:pt x="0" y="5232"/>
                    </a:lnTo>
                    <a:lnTo>
                      <a:pt x="0" y="13868"/>
                    </a:lnTo>
                    <a:lnTo>
                      <a:pt x="2476" y="16954"/>
                    </a:lnTo>
                    <a:lnTo>
                      <a:pt x="7429" y="18491"/>
                    </a:lnTo>
                    <a:lnTo>
                      <a:pt x="155041" y="18491"/>
                    </a:lnTo>
                    <a:lnTo>
                      <a:pt x="302666" y="18021"/>
                    </a:lnTo>
                    <a:lnTo>
                      <a:pt x="306997" y="15557"/>
                    </a:lnTo>
                    <a:lnTo>
                      <a:pt x="309156" y="12636"/>
                    </a:lnTo>
                    <a:lnTo>
                      <a:pt x="309156" y="5549"/>
                    </a:lnTo>
                    <a:lnTo>
                      <a:pt x="306831" y="2463"/>
                    </a:lnTo>
                    <a:lnTo>
                      <a:pt x="302196" y="0"/>
                    </a:lnTo>
                    <a:close/>
                  </a:path>
                  <a:path w="309245" h="108585">
                    <a:moveTo>
                      <a:pt x="302666" y="89674"/>
                    </a:moveTo>
                    <a:lnTo>
                      <a:pt x="7429" y="89674"/>
                    </a:lnTo>
                    <a:lnTo>
                      <a:pt x="2476" y="91224"/>
                    </a:lnTo>
                    <a:lnTo>
                      <a:pt x="0" y="94297"/>
                    </a:lnTo>
                    <a:lnTo>
                      <a:pt x="0" y="102933"/>
                    </a:lnTo>
                    <a:lnTo>
                      <a:pt x="2171" y="106006"/>
                    </a:lnTo>
                    <a:lnTo>
                      <a:pt x="6502" y="108165"/>
                    </a:lnTo>
                    <a:lnTo>
                      <a:pt x="302196" y="108165"/>
                    </a:lnTo>
                    <a:lnTo>
                      <a:pt x="306831" y="106006"/>
                    </a:lnTo>
                    <a:lnTo>
                      <a:pt x="309156" y="102933"/>
                    </a:lnTo>
                    <a:lnTo>
                      <a:pt x="309156" y="95846"/>
                    </a:lnTo>
                    <a:lnTo>
                      <a:pt x="306997" y="92760"/>
                    </a:lnTo>
                    <a:lnTo>
                      <a:pt x="302666" y="8967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7437727" y="2943750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0" y="9245"/>
                    </a:moveTo>
                    <a:lnTo>
                      <a:pt x="0" y="5238"/>
                    </a:lnTo>
                    <a:lnTo>
                      <a:pt x="2166" y="2157"/>
                    </a:lnTo>
                    <a:lnTo>
                      <a:pt x="6498" y="0"/>
                    </a:lnTo>
                    <a:lnTo>
                      <a:pt x="302189" y="0"/>
                    </a:lnTo>
                    <a:lnTo>
                      <a:pt x="306831" y="2465"/>
                    </a:lnTo>
                    <a:lnTo>
                      <a:pt x="309152" y="5547"/>
                    </a:lnTo>
                    <a:lnTo>
                      <a:pt x="309152" y="9245"/>
                    </a:lnTo>
                    <a:lnTo>
                      <a:pt x="309152" y="12635"/>
                    </a:lnTo>
                    <a:lnTo>
                      <a:pt x="306985" y="15563"/>
                    </a:lnTo>
                    <a:lnTo>
                      <a:pt x="302653" y="18028"/>
                    </a:lnTo>
                    <a:lnTo>
                      <a:pt x="155040" y="18490"/>
                    </a:lnTo>
                    <a:lnTo>
                      <a:pt x="7427" y="18490"/>
                    </a:lnTo>
                    <a:lnTo>
                      <a:pt x="2475" y="16950"/>
                    </a:lnTo>
                    <a:lnTo>
                      <a:pt x="0" y="13868"/>
                    </a:lnTo>
                    <a:lnTo>
                      <a:pt x="0" y="9245"/>
                    </a:lnTo>
                    <a:close/>
                  </a:path>
                  <a:path w="309245" h="108585">
                    <a:moveTo>
                      <a:pt x="0" y="98926"/>
                    </a:moveTo>
                    <a:lnTo>
                      <a:pt x="0" y="94303"/>
                    </a:lnTo>
                    <a:lnTo>
                      <a:pt x="2475" y="91221"/>
                    </a:lnTo>
                    <a:lnTo>
                      <a:pt x="7427" y="89681"/>
                    </a:lnTo>
                    <a:lnTo>
                      <a:pt x="302653" y="89681"/>
                    </a:lnTo>
                    <a:lnTo>
                      <a:pt x="306985" y="92763"/>
                    </a:lnTo>
                    <a:lnTo>
                      <a:pt x="309152" y="95844"/>
                    </a:lnTo>
                    <a:lnTo>
                      <a:pt x="309152" y="98926"/>
                    </a:lnTo>
                    <a:lnTo>
                      <a:pt x="309152" y="102933"/>
                    </a:lnTo>
                    <a:lnTo>
                      <a:pt x="306831" y="106014"/>
                    </a:lnTo>
                    <a:lnTo>
                      <a:pt x="302189" y="108172"/>
                    </a:lnTo>
                    <a:lnTo>
                      <a:pt x="6498" y="108172"/>
                    </a:lnTo>
                    <a:lnTo>
                      <a:pt x="2166" y="106014"/>
                    </a:lnTo>
                    <a:lnTo>
                      <a:pt x="0" y="102933"/>
                    </a:lnTo>
                    <a:lnTo>
                      <a:pt x="0" y="9892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5945758" y="2005510"/>
              <a:ext cx="406241" cy="485775"/>
              <a:chOff x="7927677" y="2674013"/>
              <a:chExt cx="541655" cy="64770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7927911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99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602" y="622223"/>
                    </a:lnTo>
                    <a:lnTo>
                      <a:pt x="197310" y="619766"/>
                    </a:lnTo>
                    <a:lnTo>
                      <a:pt x="176042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76" y="24968"/>
                    </a:lnTo>
                    <a:lnTo>
                      <a:pt x="386676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51" y="612397"/>
                    </a:lnTo>
                    <a:lnTo>
                      <a:pt x="472692" y="600117"/>
                    </a:lnTo>
                    <a:lnTo>
                      <a:pt x="465124" y="582929"/>
                    </a:lnTo>
                    <a:lnTo>
                      <a:pt x="465124" y="63792"/>
                    </a:lnTo>
                    <a:lnTo>
                      <a:pt x="473392" y="46806"/>
                    </a:lnTo>
                    <a:lnTo>
                      <a:pt x="487984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927909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2" name="object 12"/>
            <p:cNvGrpSpPr/>
            <p:nvPr/>
          </p:nvGrpSpPr>
          <p:grpSpPr>
            <a:xfrm>
              <a:off x="5951535" y="2559400"/>
              <a:ext cx="262414" cy="156686"/>
              <a:chOff x="7935379" y="3412532"/>
              <a:chExt cx="349885" cy="208915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7935379" y="3412532"/>
                <a:ext cx="102393" cy="20851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065988" y="3497181"/>
                <a:ext cx="218897" cy="768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5" name="object 15"/>
            <p:cNvSpPr/>
            <p:nvPr/>
          </p:nvSpPr>
          <p:spPr>
            <a:xfrm>
              <a:off x="6247885" y="2549594"/>
              <a:ext cx="84917" cy="1634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7109" y="1770172"/>
              <a:ext cx="168358" cy="1661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7066785" y="2005510"/>
              <a:ext cx="406241" cy="485775"/>
              <a:chOff x="9422379" y="2674013"/>
              <a:chExt cx="541655" cy="64770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9422612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86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590" y="622223"/>
                    </a:lnTo>
                    <a:lnTo>
                      <a:pt x="197305" y="619766"/>
                    </a:lnTo>
                    <a:lnTo>
                      <a:pt x="176041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64" y="24968"/>
                    </a:lnTo>
                    <a:lnTo>
                      <a:pt x="386664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49" y="612397"/>
                    </a:lnTo>
                    <a:lnTo>
                      <a:pt x="472687" y="600117"/>
                    </a:lnTo>
                    <a:lnTo>
                      <a:pt x="465112" y="582929"/>
                    </a:lnTo>
                    <a:lnTo>
                      <a:pt x="465112" y="63792"/>
                    </a:lnTo>
                    <a:lnTo>
                      <a:pt x="473387" y="46806"/>
                    </a:lnTo>
                    <a:lnTo>
                      <a:pt x="487983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9422610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0" name="object 20"/>
            <p:cNvSpPr/>
            <p:nvPr/>
          </p:nvSpPr>
          <p:spPr>
            <a:xfrm>
              <a:off x="6450062" y="2562954"/>
              <a:ext cx="1140112" cy="21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690837" y="2549473"/>
              <a:ext cx="409574" cy="2284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8173884" y="2008253"/>
              <a:ext cx="1143000" cy="413861"/>
              <a:chOff x="10898512" y="2677670"/>
              <a:chExt cx="1524000" cy="551815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0898512" y="2766467"/>
                <a:ext cx="431699" cy="46273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1365488" y="2677670"/>
                <a:ext cx="1056829" cy="44105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9513191" y="2074850"/>
              <a:ext cx="14288" cy="346710"/>
              <a:chOff x="12684255" y="2766467"/>
              <a:chExt cx="19050" cy="46228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12684493" y="2766707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13309" y="0"/>
                    </a:moveTo>
                    <a:lnTo>
                      <a:pt x="6489" y="0"/>
                    </a:lnTo>
                    <a:lnTo>
                      <a:pt x="3555" y="2006"/>
                    </a:lnTo>
                    <a:lnTo>
                      <a:pt x="457" y="6007"/>
                    </a:lnTo>
                    <a:lnTo>
                      <a:pt x="0" y="230670"/>
                    </a:lnTo>
                    <a:lnTo>
                      <a:pt x="0" y="455333"/>
                    </a:lnTo>
                    <a:lnTo>
                      <a:pt x="1854" y="459651"/>
                    </a:lnTo>
                    <a:lnTo>
                      <a:pt x="4635" y="461810"/>
                    </a:lnTo>
                    <a:lnTo>
                      <a:pt x="13309" y="461810"/>
                    </a:lnTo>
                    <a:lnTo>
                      <a:pt x="16141" y="459651"/>
                    </a:lnTo>
                    <a:lnTo>
                      <a:pt x="18554" y="455333"/>
                    </a:lnTo>
                    <a:lnTo>
                      <a:pt x="18554" y="6934"/>
                    </a:lnTo>
                    <a:lnTo>
                      <a:pt x="16395" y="231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2684487" y="2766699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9283" y="461811"/>
                    </a:moveTo>
                    <a:lnTo>
                      <a:pt x="8355" y="461811"/>
                    </a:lnTo>
                    <a:lnTo>
                      <a:pt x="4641" y="461811"/>
                    </a:lnTo>
                    <a:lnTo>
                      <a:pt x="1856" y="459653"/>
                    </a:lnTo>
                    <a:lnTo>
                      <a:pt x="0" y="455339"/>
                    </a:lnTo>
                    <a:lnTo>
                      <a:pt x="0" y="230674"/>
                    </a:lnTo>
                    <a:lnTo>
                      <a:pt x="464" y="6009"/>
                    </a:lnTo>
                    <a:lnTo>
                      <a:pt x="3558" y="2003"/>
                    </a:lnTo>
                    <a:lnTo>
                      <a:pt x="6498" y="0"/>
                    </a:lnTo>
                    <a:lnTo>
                      <a:pt x="9283" y="0"/>
                    </a:lnTo>
                    <a:lnTo>
                      <a:pt x="13307" y="0"/>
                    </a:lnTo>
                    <a:lnTo>
                      <a:pt x="16401" y="2311"/>
                    </a:lnTo>
                    <a:lnTo>
                      <a:pt x="18567" y="6934"/>
                    </a:lnTo>
                    <a:lnTo>
                      <a:pt x="18567" y="455339"/>
                    </a:lnTo>
                    <a:lnTo>
                      <a:pt x="16092" y="459653"/>
                    </a:lnTo>
                    <a:lnTo>
                      <a:pt x="13307" y="461811"/>
                    </a:lnTo>
                    <a:lnTo>
                      <a:pt x="10212" y="461811"/>
                    </a:lnTo>
                    <a:lnTo>
                      <a:pt x="9283" y="461811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9673012" y="2008252"/>
              <a:ext cx="499499" cy="330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0" name="object 30"/>
            <p:cNvGrpSpPr/>
            <p:nvPr/>
          </p:nvGrpSpPr>
          <p:grpSpPr>
            <a:xfrm>
              <a:off x="10249872" y="2074851"/>
              <a:ext cx="83820" cy="347186"/>
              <a:chOff x="13666496" y="2766467"/>
              <a:chExt cx="111760" cy="462915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13666724" y="2766707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14351" y="0"/>
                    </a:moveTo>
                    <a:lnTo>
                      <a:pt x="4191" y="0"/>
                    </a:lnTo>
                    <a:lnTo>
                      <a:pt x="2286" y="457"/>
                    </a:lnTo>
                    <a:lnTo>
                      <a:pt x="762" y="1384"/>
                    </a:lnTo>
                    <a:lnTo>
                      <a:pt x="0" y="3086"/>
                    </a:lnTo>
                    <a:lnTo>
                      <a:pt x="0" y="5549"/>
                    </a:lnTo>
                    <a:lnTo>
                      <a:pt x="2032" y="7861"/>
                    </a:lnTo>
                    <a:lnTo>
                      <a:pt x="31003" y="44156"/>
                    </a:lnTo>
                    <a:lnTo>
                      <a:pt x="51165" y="82413"/>
                    </a:lnTo>
                    <a:lnTo>
                      <a:pt x="65567" y="126327"/>
                    </a:lnTo>
                    <a:lnTo>
                      <a:pt x="74208" y="175899"/>
                    </a:lnTo>
                    <a:lnTo>
                      <a:pt x="77089" y="231127"/>
                    </a:lnTo>
                    <a:lnTo>
                      <a:pt x="74208" y="286361"/>
                    </a:lnTo>
                    <a:lnTo>
                      <a:pt x="65567" y="335936"/>
                    </a:lnTo>
                    <a:lnTo>
                      <a:pt x="51165" y="379852"/>
                    </a:lnTo>
                    <a:lnTo>
                      <a:pt x="31003" y="418110"/>
                    </a:lnTo>
                    <a:lnTo>
                      <a:pt x="5080" y="450710"/>
                    </a:lnTo>
                    <a:lnTo>
                      <a:pt x="0" y="456730"/>
                    </a:lnTo>
                    <a:lnTo>
                      <a:pt x="254" y="458571"/>
                    </a:lnTo>
                    <a:lnTo>
                      <a:pt x="762" y="459955"/>
                    </a:lnTo>
                    <a:lnTo>
                      <a:pt x="2032" y="461810"/>
                    </a:lnTo>
                    <a:lnTo>
                      <a:pt x="2794" y="462267"/>
                    </a:lnTo>
                    <a:lnTo>
                      <a:pt x="14351" y="462267"/>
                    </a:lnTo>
                    <a:lnTo>
                      <a:pt x="16256" y="460425"/>
                    </a:lnTo>
                    <a:lnTo>
                      <a:pt x="25400" y="453186"/>
                    </a:lnTo>
                    <a:lnTo>
                      <a:pt x="52832" y="424022"/>
                    </a:lnTo>
                    <a:lnTo>
                      <a:pt x="78486" y="381838"/>
                    </a:lnTo>
                    <a:lnTo>
                      <a:pt x="95631" y="341160"/>
                    </a:lnTo>
                    <a:lnTo>
                      <a:pt x="106299" y="291693"/>
                    </a:lnTo>
                    <a:lnTo>
                      <a:pt x="110692" y="246705"/>
                    </a:lnTo>
                    <a:lnTo>
                      <a:pt x="110998" y="231127"/>
                    </a:lnTo>
                    <a:lnTo>
                      <a:pt x="109737" y="199754"/>
                    </a:lnTo>
                    <a:lnTo>
                      <a:pt x="99693" y="138737"/>
                    </a:lnTo>
                    <a:lnTo>
                      <a:pt x="79527" y="80951"/>
                    </a:lnTo>
                    <a:lnTo>
                      <a:pt x="47765" y="31949"/>
                    </a:lnTo>
                    <a:lnTo>
                      <a:pt x="27432" y="11087"/>
                    </a:lnTo>
                    <a:lnTo>
                      <a:pt x="14351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3666728" y="2766699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2320" y="462"/>
                    </a:moveTo>
                    <a:lnTo>
                      <a:pt x="4177" y="0"/>
                    </a:lnTo>
                    <a:lnTo>
                      <a:pt x="5725" y="0"/>
                    </a:lnTo>
                    <a:lnTo>
                      <a:pt x="7272" y="0"/>
                    </a:lnTo>
                    <a:lnTo>
                      <a:pt x="8819" y="0"/>
                    </a:lnTo>
                    <a:lnTo>
                      <a:pt x="14389" y="0"/>
                    </a:lnTo>
                    <a:lnTo>
                      <a:pt x="27387" y="11094"/>
                    </a:lnTo>
                    <a:lnTo>
                      <a:pt x="65103" y="55241"/>
                    </a:lnTo>
                    <a:lnTo>
                      <a:pt x="90981" y="109096"/>
                    </a:lnTo>
                    <a:lnTo>
                      <a:pt x="105952" y="168961"/>
                    </a:lnTo>
                    <a:lnTo>
                      <a:pt x="110942" y="231136"/>
                    </a:lnTo>
                    <a:lnTo>
                      <a:pt x="110651" y="246709"/>
                    </a:lnTo>
                    <a:lnTo>
                      <a:pt x="106300" y="291694"/>
                    </a:lnTo>
                    <a:lnTo>
                      <a:pt x="98553" y="330438"/>
                    </a:lnTo>
                    <a:lnTo>
                      <a:pt x="83699" y="371668"/>
                    </a:lnTo>
                    <a:lnTo>
                      <a:pt x="64348" y="406887"/>
                    </a:lnTo>
                    <a:lnTo>
                      <a:pt x="33421" y="445015"/>
                    </a:lnTo>
                    <a:lnTo>
                      <a:pt x="26923" y="451641"/>
                    </a:lnTo>
                    <a:lnTo>
                      <a:pt x="25376" y="453182"/>
                    </a:lnTo>
                    <a:lnTo>
                      <a:pt x="21817" y="456110"/>
                    </a:lnTo>
                    <a:lnTo>
                      <a:pt x="16246" y="460424"/>
                    </a:lnTo>
                    <a:lnTo>
                      <a:pt x="15318" y="461349"/>
                    </a:lnTo>
                    <a:lnTo>
                      <a:pt x="14699" y="461965"/>
                    </a:lnTo>
                    <a:lnTo>
                      <a:pt x="14389" y="462273"/>
                    </a:lnTo>
                    <a:lnTo>
                      <a:pt x="8819" y="462273"/>
                    </a:lnTo>
                    <a:lnTo>
                      <a:pt x="6343" y="462273"/>
                    </a:lnTo>
                    <a:lnTo>
                      <a:pt x="4641" y="462273"/>
                    </a:lnTo>
                    <a:lnTo>
                      <a:pt x="3713" y="462273"/>
                    </a:lnTo>
                    <a:lnTo>
                      <a:pt x="2785" y="462273"/>
                    </a:lnTo>
                    <a:lnTo>
                      <a:pt x="2011" y="461811"/>
                    </a:lnTo>
                    <a:lnTo>
                      <a:pt x="1392" y="460886"/>
                    </a:lnTo>
                    <a:lnTo>
                      <a:pt x="773" y="459962"/>
                    </a:lnTo>
                    <a:lnTo>
                      <a:pt x="309" y="458575"/>
                    </a:lnTo>
                    <a:lnTo>
                      <a:pt x="0" y="456726"/>
                    </a:lnTo>
                    <a:lnTo>
                      <a:pt x="309" y="456418"/>
                    </a:lnTo>
                    <a:lnTo>
                      <a:pt x="2011" y="454414"/>
                    </a:lnTo>
                    <a:lnTo>
                      <a:pt x="31008" y="418117"/>
                    </a:lnTo>
                    <a:lnTo>
                      <a:pt x="51153" y="379859"/>
                    </a:lnTo>
                    <a:lnTo>
                      <a:pt x="65543" y="335943"/>
                    </a:lnTo>
                    <a:lnTo>
                      <a:pt x="74177" y="286369"/>
                    </a:lnTo>
                    <a:lnTo>
                      <a:pt x="77055" y="231136"/>
                    </a:lnTo>
                    <a:lnTo>
                      <a:pt x="74177" y="175904"/>
                    </a:lnTo>
                    <a:lnTo>
                      <a:pt x="65543" y="126330"/>
                    </a:lnTo>
                    <a:lnTo>
                      <a:pt x="51153" y="82414"/>
                    </a:lnTo>
                    <a:lnTo>
                      <a:pt x="31008" y="44156"/>
                    </a:lnTo>
                    <a:lnTo>
                      <a:pt x="5106" y="11556"/>
                    </a:lnTo>
                    <a:lnTo>
                      <a:pt x="0" y="5547"/>
                    </a:lnTo>
                    <a:lnTo>
                      <a:pt x="0" y="3081"/>
                    </a:lnTo>
                    <a:lnTo>
                      <a:pt x="773" y="1386"/>
                    </a:lnTo>
                    <a:lnTo>
                      <a:pt x="2320" y="46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33" name="object 33"/>
            <p:cNvGrpSpPr/>
            <p:nvPr/>
          </p:nvGrpSpPr>
          <p:grpSpPr>
            <a:xfrm>
              <a:off x="10393324" y="2293276"/>
              <a:ext cx="42863" cy="42386"/>
              <a:chOff x="13857766" y="3057700"/>
              <a:chExt cx="57150" cy="56515"/>
            </a:xfrm>
          </p:grpSpPr>
          <p:sp>
            <p:nvSpPr>
              <p:cNvPr id="34" name="object 34"/>
              <p:cNvSpPr/>
              <p:nvPr/>
            </p:nvSpPr>
            <p:spPr>
              <a:xfrm>
                <a:off x="13857986" y="3057944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35305" y="0"/>
                    </a:moveTo>
                    <a:lnTo>
                      <a:pt x="19811" y="0"/>
                    </a:lnTo>
                    <a:lnTo>
                      <a:pt x="13080" y="2768"/>
                    </a:lnTo>
                    <a:lnTo>
                      <a:pt x="2667" y="13868"/>
                    </a:lnTo>
                    <a:lnTo>
                      <a:pt x="0" y="20332"/>
                    </a:lnTo>
                    <a:lnTo>
                      <a:pt x="253" y="35737"/>
                    </a:lnTo>
                    <a:lnTo>
                      <a:pt x="3048" y="42367"/>
                    </a:lnTo>
                    <a:lnTo>
                      <a:pt x="13588" y="52844"/>
                    </a:lnTo>
                    <a:lnTo>
                      <a:pt x="20319" y="55460"/>
                    </a:lnTo>
                    <a:lnTo>
                      <a:pt x="36321" y="55460"/>
                    </a:lnTo>
                    <a:lnTo>
                      <a:pt x="43052" y="52692"/>
                    </a:lnTo>
                    <a:lnTo>
                      <a:pt x="53467" y="41592"/>
                    </a:lnTo>
                    <a:lnTo>
                      <a:pt x="56133" y="34975"/>
                    </a:lnTo>
                    <a:lnTo>
                      <a:pt x="55879" y="18948"/>
                    </a:lnTo>
                    <a:lnTo>
                      <a:pt x="52958" y="12318"/>
                    </a:lnTo>
                    <a:lnTo>
                      <a:pt x="41782" y="246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13857998" y="3057932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0" y="27736"/>
                    </a:moveTo>
                    <a:lnTo>
                      <a:pt x="0" y="20340"/>
                    </a:lnTo>
                    <a:lnTo>
                      <a:pt x="2630" y="13868"/>
                    </a:lnTo>
                    <a:lnTo>
                      <a:pt x="7891" y="8320"/>
                    </a:lnTo>
                    <a:lnTo>
                      <a:pt x="13151" y="2773"/>
                    </a:lnTo>
                    <a:lnTo>
                      <a:pt x="19805" y="0"/>
                    </a:lnTo>
                    <a:lnTo>
                      <a:pt x="27851" y="0"/>
                    </a:lnTo>
                    <a:lnTo>
                      <a:pt x="35278" y="0"/>
                    </a:lnTo>
                    <a:lnTo>
                      <a:pt x="41777" y="2465"/>
                    </a:lnTo>
                    <a:lnTo>
                      <a:pt x="47347" y="7396"/>
                    </a:lnTo>
                    <a:lnTo>
                      <a:pt x="52917" y="12327"/>
                    </a:lnTo>
                    <a:lnTo>
                      <a:pt x="55857" y="18953"/>
                    </a:lnTo>
                    <a:lnTo>
                      <a:pt x="56167" y="27274"/>
                    </a:lnTo>
                    <a:lnTo>
                      <a:pt x="56167" y="34978"/>
                    </a:lnTo>
                    <a:lnTo>
                      <a:pt x="53536" y="41604"/>
                    </a:lnTo>
                    <a:lnTo>
                      <a:pt x="48276" y="47151"/>
                    </a:lnTo>
                    <a:lnTo>
                      <a:pt x="43015" y="52699"/>
                    </a:lnTo>
                    <a:lnTo>
                      <a:pt x="36361" y="55472"/>
                    </a:lnTo>
                    <a:lnTo>
                      <a:pt x="28315" y="55472"/>
                    </a:lnTo>
                    <a:lnTo>
                      <a:pt x="20269" y="55472"/>
                    </a:lnTo>
                    <a:lnTo>
                      <a:pt x="13616" y="52853"/>
                    </a:lnTo>
                    <a:lnTo>
                      <a:pt x="8355" y="47614"/>
                    </a:lnTo>
                    <a:lnTo>
                      <a:pt x="3094" y="42375"/>
                    </a:lnTo>
                    <a:lnTo>
                      <a:pt x="309" y="35749"/>
                    </a:lnTo>
                    <a:lnTo>
                      <a:pt x="0" y="2773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864068" y="3455397"/>
            <a:ext cx="9832134" cy="940627"/>
            <a:chOff x="766096" y="4042076"/>
            <a:chExt cx="9832134" cy="940627"/>
          </a:xfrm>
        </p:grpSpPr>
        <p:sp>
          <p:nvSpPr>
            <p:cNvPr id="36" name="object 36"/>
            <p:cNvSpPr/>
            <p:nvPr/>
          </p:nvSpPr>
          <p:spPr>
            <a:xfrm>
              <a:off x="766096" y="4261669"/>
              <a:ext cx="1086251" cy="3791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7" name="object 37"/>
            <p:cNvGrpSpPr/>
            <p:nvPr/>
          </p:nvGrpSpPr>
          <p:grpSpPr>
            <a:xfrm>
              <a:off x="2032016" y="4322723"/>
              <a:ext cx="13335" cy="318135"/>
              <a:chOff x="2709355" y="5763630"/>
              <a:chExt cx="17780" cy="424180"/>
            </a:xfrm>
          </p:grpSpPr>
          <p:sp>
            <p:nvSpPr>
              <p:cNvPr id="38" name="object 38"/>
              <p:cNvSpPr/>
              <p:nvPr/>
            </p:nvSpPr>
            <p:spPr>
              <a:xfrm>
                <a:off x="2709557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18" y="417398"/>
                    </a:lnTo>
                    <a:lnTo>
                      <a:pt x="17018" y="6350"/>
                    </a:lnTo>
                    <a:lnTo>
                      <a:pt x="15036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2709567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0" name="object 40"/>
            <p:cNvSpPr/>
            <p:nvPr/>
          </p:nvSpPr>
          <p:spPr>
            <a:xfrm>
              <a:off x="2178411" y="4261670"/>
              <a:ext cx="457586" cy="3032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1" name="object 41"/>
            <p:cNvGrpSpPr/>
            <p:nvPr/>
          </p:nvGrpSpPr>
          <p:grpSpPr>
            <a:xfrm>
              <a:off x="2706910" y="4322723"/>
              <a:ext cx="76676" cy="318135"/>
              <a:chOff x="3609212" y="5763630"/>
              <a:chExt cx="102235" cy="424180"/>
            </a:xfrm>
          </p:grpSpPr>
          <p:sp>
            <p:nvSpPr>
              <p:cNvPr id="42" name="object 42"/>
              <p:cNvSpPr/>
              <p:nvPr/>
            </p:nvSpPr>
            <p:spPr>
              <a:xfrm>
                <a:off x="3609428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13182" y="0"/>
                    </a:moveTo>
                    <a:lnTo>
                      <a:pt x="3835" y="0"/>
                    </a:lnTo>
                    <a:lnTo>
                      <a:pt x="2133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7" y="48753"/>
                    </a:lnTo>
                    <a:lnTo>
                      <a:pt x="54119" y="95021"/>
                    </a:lnTo>
                    <a:lnTo>
                      <a:pt x="66479" y="149394"/>
                    </a:lnTo>
                    <a:lnTo>
                      <a:pt x="70599" y="211874"/>
                    </a:lnTo>
                    <a:lnTo>
                      <a:pt x="66479" y="274353"/>
                    </a:lnTo>
                    <a:lnTo>
                      <a:pt x="54119" y="328726"/>
                    </a:lnTo>
                    <a:lnTo>
                      <a:pt x="33517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74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3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3609425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4" name="object 44"/>
            <p:cNvGrpSpPr/>
            <p:nvPr/>
          </p:nvGrpSpPr>
          <p:grpSpPr>
            <a:xfrm>
              <a:off x="2919969" y="4444448"/>
              <a:ext cx="212884" cy="74771"/>
              <a:chOff x="3893292" y="5925930"/>
              <a:chExt cx="283845" cy="99695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389351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43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794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794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43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3893504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7" name="object 47"/>
            <p:cNvGrpSpPr/>
            <p:nvPr/>
          </p:nvGrpSpPr>
          <p:grpSpPr>
            <a:xfrm>
              <a:off x="3249448" y="4322723"/>
              <a:ext cx="610076" cy="318135"/>
              <a:chOff x="4332596" y="5763630"/>
              <a:chExt cx="813435" cy="424180"/>
            </a:xfrm>
          </p:grpSpPr>
          <p:sp>
            <p:nvSpPr>
              <p:cNvPr id="48" name="object 48"/>
              <p:cNvSpPr/>
              <p:nvPr/>
            </p:nvSpPr>
            <p:spPr>
              <a:xfrm>
                <a:off x="4332808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27153" y="288582"/>
                    </a:moveTo>
                    <a:lnTo>
                      <a:pt x="63373" y="288582"/>
                    </a:lnTo>
                    <a:lnTo>
                      <a:pt x="97813" y="288817"/>
                    </a:lnTo>
                    <a:lnTo>
                      <a:pt x="120776" y="289432"/>
                    </a:lnTo>
                    <a:lnTo>
                      <a:pt x="124752" y="289432"/>
                    </a:lnTo>
                    <a:lnTo>
                      <a:pt x="127012" y="288721"/>
                    </a:lnTo>
                    <a:lnTo>
                      <a:pt x="127153" y="288582"/>
                    </a:lnTo>
                    <a:close/>
                  </a:path>
                  <a:path w="305435" h="289560">
                    <a:moveTo>
                      <a:pt x="170116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26" y="21336"/>
                    </a:lnTo>
                    <a:lnTo>
                      <a:pt x="91518" y="94575"/>
                    </a:lnTo>
                    <a:lnTo>
                      <a:pt x="78676" y="145770"/>
                    </a:lnTo>
                    <a:lnTo>
                      <a:pt x="65760" y="196674"/>
                    </a:lnTo>
                    <a:lnTo>
                      <a:pt x="50449" y="255577"/>
                    </a:lnTo>
                    <a:lnTo>
                      <a:pt x="14465" y="269938"/>
                    </a:lnTo>
                    <a:lnTo>
                      <a:pt x="9080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509" y="288721"/>
                    </a:lnTo>
                    <a:lnTo>
                      <a:pt x="13614" y="288582"/>
                    </a:lnTo>
                    <a:lnTo>
                      <a:pt x="127153" y="288582"/>
                    </a:lnTo>
                    <a:lnTo>
                      <a:pt x="128435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26" y="269366"/>
                    </a:lnTo>
                    <a:lnTo>
                      <a:pt x="96113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9" y="249910"/>
                    </a:lnTo>
                    <a:lnTo>
                      <a:pt x="98187" y="233994"/>
                    </a:lnTo>
                    <a:lnTo>
                      <a:pt x="103771" y="212305"/>
                    </a:lnTo>
                    <a:lnTo>
                      <a:pt x="116522" y="161874"/>
                    </a:lnTo>
                    <a:lnTo>
                      <a:pt x="156933" y="161874"/>
                    </a:lnTo>
                    <a:lnTo>
                      <a:pt x="188928" y="161455"/>
                    </a:lnTo>
                    <a:lnTo>
                      <a:pt x="243686" y="148107"/>
                    </a:lnTo>
                    <a:lnTo>
                      <a:pt x="249859" y="144500"/>
                    </a:lnTo>
                    <a:lnTo>
                      <a:pt x="153949" y="144500"/>
                    </a:lnTo>
                    <a:lnTo>
                      <a:pt x="138880" y="144448"/>
                    </a:lnTo>
                    <a:lnTo>
                      <a:pt x="128117" y="144291"/>
                    </a:lnTo>
                    <a:lnTo>
                      <a:pt x="121659" y="144029"/>
                    </a:lnTo>
                    <a:lnTo>
                      <a:pt x="119507" y="143662"/>
                    </a:lnTo>
                    <a:lnTo>
                      <a:pt x="119985" y="141697"/>
                    </a:lnTo>
                    <a:lnTo>
                      <a:pt x="121421" y="136240"/>
                    </a:lnTo>
                    <a:lnTo>
                      <a:pt x="127165" y="114846"/>
                    </a:lnTo>
                    <a:lnTo>
                      <a:pt x="131049" y="100196"/>
                    </a:lnTo>
                    <a:lnTo>
                      <a:pt x="134707" y="86023"/>
                    </a:lnTo>
                    <a:lnTo>
                      <a:pt x="138404" y="71297"/>
                    </a:lnTo>
                    <a:lnTo>
                      <a:pt x="142049" y="56362"/>
                    </a:lnTo>
                    <a:lnTo>
                      <a:pt x="145908" y="40398"/>
                    </a:lnTo>
                    <a:lnTo>
                      <a:pt x="147678" y="33162"/>
                    </a:lnTo>
                    <a:lnTo>
                      <a:pt x="157784" y="19913"/>
                    </a:lnTo>
                    <a:lnTo>
                      <a:pt x="162953" y="19913"/>
                    </a:lnTo>
                    <a:lnTo>
                      <a:pt x="166001" y="19634"/>
                    </a:lnTo>
                    <a:lnTo>
                      <a:pt x="170116" y="19494"/>
                    </a:lnTo>
                    <a:close/>
                  </a:path>
                  <a:path w="305435" h="289560">
                    <a:moveTo>
                      <a:pt x="104762" y="268808"/>
                    </a:moveTo>
                    <a:lnTo>
                      <a:pt x="98526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62" y="268808"/>
                    </a:lnTo>
                    <a:close/>
                  </a:path>
                  <a:path w="305435" h="289560">
                    <a:moveTo>
                      <a:pt x="154800" y="0"/>
                    </a:moveTo>
                    <a:lnTo>
                      <a:pt x="93562" y="211"/>
                    </a:lnTo>
                    <a:lnTo>
                      <a:pt x="67627" y="14554"/>
                    </a:lnTo>
                    <a:lnTo>
                      <a:pt x="67627" y="17373"/>
                    </a:lnTo>
                    <a:lnTo>
                      <a:pt x="68618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106" y="19494"/>
                    </a:lnTo>
                    <a:lnTo>
                      <a:pt x="214126" y="19919"/>
                    </a:lnTo>
                    <a:lnTo>
                      <a:pt x="253606" y="32486"/>
                    </a:lnTo>
                    <a:lnTo>
                      <a:pt x="260273" y="50990"/>
                    </a:lnTo>
                    <a:lnTo>
                      <a:pt x="260184" y="56362"/>
                    </a:lnTo>
                    <a:lnTo>
                      <a:pt x="250992" y="100196"/>
                    </a:lnTo>
                    <a:lnTo>
                      <a:pt x="224969" y="132584"/>
                    </a:lnTo>
                    <a:lnTo>
                      <a:pt x="168833" y="144500"/>
                    </a:lnTo>
                    <a:lnTo>
                      <a:pt x="249859" y="144500"/>
                    </a:lnTo>
                    <a:lnTo>
                      <a:pt x="289556" y="110680"/>
                    </a:lnTo>
                    <a:lnTo>
                      <a:pt x="305346" y="64833"/>
                    </a:lnTo>
                    <a:lnTo>
                      <a:pt x="304019" y="52150"/>
                    </a:lnTo>
                    <a:lnTo>
                      <a:pt x="276935" y="14700"/>
                    </a:lnTo>
                    <a:lnTo>
                      <a:pt x="241134" y="1269"/>
                    </a:lnTo>
                    <a:lnTo>
                      <a:pt x="233667" y="875"/>
                    </a:lnTo>
                    <a:lnTo>
                      <a:pt x="154800" y="0"/>
                    </a:lnTo>
                    <a:close/>
                  </a:path>
                  <a:path w="305435" h="289560">
                    <a:moveTo>
                      <a:pt x="162953" y="19913"/>
                    </a:moveTo>
                    <a:lnTo>
                      <a:pt x="157784" y="19913"/>
                    </a:lnTo>
                    <a:lnTo>
                      <a:pt x="158064" y="20205"/>
                    </a:lnTo>
                    <a:lnTo>
                      <a:pt x="159765" y="20205"/>
                    </a:lnTo>
                    <a:lnTo>
                      <a:pt x="162953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4332808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4452096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4678553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03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7" y="296575"/>
                    </a:lnTo>
                    <a:lnTo>
                      <a:pt x="28787" y="349544"/>
                    </a:lnTo>
                    <a:lnTo>
                      <a:pt x="57919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7" y="406459"/>
                    </a:lnTo>
                    <a:lnTo>
                      <a:pt x="76555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54" y="254671"/>
                    </a:lnTo>
                    <a:lnTo>
                      <a:pt x="31051" y="211874"/>
                    </a:lnTo>
                    <a:lnTo>
                      <a:pt x="31501" y="189918"/>
                    </a:lnTo>
                    <a:lnTo>
                      <a:pt x="35112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40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467856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4818049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58902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06" y="94575"/>
                    </a:lnTo>
                    <a:lnTo>
                      <a:pt x="78663" y="145770"/>
                    </a:lnTo>
                    <a:lnTo>
                      <a:pt x="65277" y="198505"/>
                    </a:lnTo>
                    <a:lnTo>
                      <a:pt x="50442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09" y="288010"/>
                    </a:lnTo>
                    <a:lnTo>
                      <a:pt x="5384" y="289140"/>
                    </a:lnTo>
                    <a:lnTo>
                      <a:pt x="9778" y="289432"/>
                    </a:lnTo>
                    <a:lnTo>
                      <a:pt x="86321" y="289432"/>
                    </a:lnTo>
                    <a:lnTo>
                      <a:pt x="168821" y="289001"/>
                    </a:lnTo>
                    <a:lnTo>
                      <a:pt x="174777" y="288162"/>
                    </a:lnTo>
                    <a:lnTo>
                      <a:pt x="204599" y="280428"/>
                    </a:lnTo>
                    <a:lnTo>
                      <a:pt x="226979" y="269938"/>
                    </a:lnTo>
                    <a:lnTo>
                      <a:pt x="144589" y="269938"/>
                    </a:lnTo>
                    <a:lnTo>
                      <a:pt x="141744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1" y="93016"/>
                    </a:lnTo>
                    <a:lnTo>
                      <a:pt x="141924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60" h="289560">
                    <a:moveTo>
                      <a:pt x="157340" y="0"/>
                    </a:moveTo>
                    <a:lnTo>
                      <a:pt x="78323" y="241"/>
                    </a:lnTo>
                    <a:lnTo>
                      <a:pt x="68033" y="12992"/>
                    </a:lnTo>
                    <a:lnTo>
                      <a:pt x="68033" y="17513"/>
                    </a:lnTo>
                    <a:lnTo>
                      <a:pt x="69024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61" y="19494"/>
                    </a:lnTo>
                    <a:lnTo>
                      <a:pt x="194195" y="19773"/>
                    </a:lnTo>
                    <a:lnTo>
                      <a:pt x="198881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2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15" y="145770"/>
                    </a:lnTo>
                    <a:lnTo>
                      <a:pt x="262942" y="188600"/>
                    </a:lnTo>
                    <a:lnTo>
                      <a:pt x="240350" y="227244"/>
                    </a:lnTo>
                    <a:lnTo>
                      <a:pt x="193489" y="261251"/>
                    </a:lnTo>
                    <a:lnTo>
                      <a:pt x="144589" y="269938"/>
                    </a:lnTo>
                    <a:lnTo>
                      <a:pt x="226979" y="269938"/>
                    </a:lnTo>
                    <a:lnTo>
                      <a:pt x="281939" y="225437"/>
                    </a:lnTo>
                    <a:lnTo>
                      <a:pt x="316076" y="169506"/>
                    </a:lnTo>
                    <a:lnTo>
                      <a:pt x="327456" y="106794"/>
                    </a:lnTo>
                    <a:lnTo>
                      <a:pt x="325937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67" y="431"/>
                    </a:lnTo>
                    <a:lnTo>
                      <a:pt x="157340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4818050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4906718" y="5811515"/>
                <a:ext cx="196473" cy="250865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3973473" y="4444448"/>
              <a:ext cx="212884" cy="74771"/>
              <a:chOff x="5297963" y="5925930"/>
              <a:chExt cx="283845" cy="99695"/>
            </a:xfrm>
          </p:grpSpPr>
          <p:sp>
            <p:nvSpPr>
              <p:cNvPr id="57" name="object 57"/>
              <p:cNvSpPr/>
              <p:nvPr/>
            </p:nvSpPr>
            <p:spPr>
              <a:xfrm>
                <a:off x="5298173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807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807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5298175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9" name="object 59"/>
            <p:cNvGrpSpPr/>
            <p:nvPr/>
          </p:nvGrpSpPr>
          <p:grpSpPr>
            <a:xfrm>
              <a:off x="4319212" y="4349419"/>
              <a:ext cx="110490" cy="212408"/>
              <a:chOff x="5758949" y="5799226"/>
              <a:chExt cx="147320" cy="283210"/>
            </a:xfrm>
          </p:grpSpPr>
          <p:sp>
            <p:nvSpPr>
              <p:cNvPr id="60" name="object 60"/>
              <p:cNvSpPr/>
              <p:nvPr/>
            </p:nvSpPr>
            <p:spPr>
              <a:xfrm>
                <a:off x="5759157" y="5799429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88455" y="0"/>
                    </a:moveTo>
                    <a:lnTo>
                      <a:pt x="83070" y="0"/>
                    </a:lnTo>
                    <a:lnTo>
                      <a:pt x="81368" y="431"/>
                    </a:lnTo>
                    <a:lnTo>
                      <a:pt x="80810" y="1282"/>
                    </a:lnTo>
                    <a:lnTo>
                      <a:pt x="77406" y="4381"/>
                    </a:lnTo>
                    <a:lnTo>
                      <a:pt x="36393" y="23232"/>
                    </a:lnTo>
                    <a:lnTo>
                      <a:pt x="8089" y="27127"/>
                    </a:lnTo>
                    <a:lnTo>
                      <a:pt x="0" y="27127"/>
                    </a:lnTo>
                    <a:lnTo>
                      <a:pt x="0" y="46621"/>
                    </a:lnTo>
                    <a:lnTo>
                      <a:pt x="8089" y="46621"/>
                    </a:lnTo>
                    <a:lnTo>
                      <a:pt x="17157" y="46050"/>
                    </a:lnTo>
                    <a:lnTo>
                      <a:pt x="25374" y="45059"/>
                    </a:lnTo>
                    <a:lnTo>
                      <a:pt x="40119" y="42240"/>
                    </a:lnTo>
                    <a:lnTo>
                      <a:pt x="45796" y="40830"/>
                    </a:lnTo>
                    <a:lnTo>
                      <a:pt x="55283" y="37299"/>
                    </a:lnTo>
                    <a:lnTo>
                      <a:pt x="55283" y="256374"/>
                    </a:lnTo>
                    <a:lnTo>
                      <a:pt x="55003" y="256095"/>
                    </a:lnTo>
                    <a:lnTo>
                      <a:pt x="54152" y="256666"/>
                    </a:lnTo>
                    <a:lnTo>
                      <a:pt x="50469" y="260197"/>
                    </a:lnTo>
                    <a:lnTo>
                      <a:pt x="44805" y="261607"/>
                    </a:lnTo>
                    <a:lnTo>
                      <a:pt x="37426" y="262597"/>
                    </a:lnTo>
                    <a:lnTo>
                      <a:pt x="2133" y="262737"/>
                    </a:lnTo>
                    <a:lnTo>
                      <a:pt x="2133" y="282232"/>
                    </a:lnTo>
                    <a:lnTo>
                      <a:pt x="7239" y="282232"/>
                    </a:lnTo>
                    <a:lnTo>
                      <a:pt x="14756" y="281674"/>
                    </a:lnTo>
                    <a:lnTo>
                      <a:pt x="28390" y="281278"/>
                    </a:lnTo>
                    <a:lnTo>
                      <a:pt x="74002" y="280962"/>
                    </a:lnTo>
                    <a:lnTo>
                      <a:pt x="120249" y="281278"/>
                    </a:lnTo>
                    <a:lnTo>
                      <a:pt x="134042" y="281674"/>
                    </a:lnTo>
                    <a:lnTo>
                      <a:pt x="141617" y="282232"/>
                    </a:lnTo>
                    <a:lnTo>
                      <a:pt x="146304" y="282232"/>
                    </a:lnTo>
                    <a:lnTo>
                      <a:pt x="146304" y="262737"/>
                    </a:lnTo>
                    <a:lnTo>
                      <a:pt x="126736" y="262685"/>
                    </a:lnTo>
                    <a:lnTo>
                      <a:pt x="113553" y="262260"/>
                    </a:lnTo>
                    <a:lnTo>
                      <a:pt x="93141" y="129247"/>
                    </a:lnTo>
                    <a:lnTo>
                      <a:pt x="93141" y="2552"/>
                    </a:lnTo>
                    <a:lnTo>
                      <a:pt x="90868" y="850"/>
                    </a:lnTo>
                    <a:lnTo>
                      <a:pt x="88455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5759161" y="5799438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55284" y="37290"/>
                    </a:moveTo>
                    <a:lnTo>
                      <a:pt x="49756" y="39409"/>
                    </a:lnTo>
                    <a:lnTo>
                      <a:pt x="45787" y="40821"/>
                    </a:lnTo>
                    <a:lnTo>
                      <a:pt x="40116" y="42234"/>
                    </a:lnTo>
                    <a:lnTo>
                      <a:pt x="32745" y="43647"/>
                    </a:lnTo>
                    <a:lnTo>
                      <a:pt x="25374" y="45059"/>
                    </a:lnTo>
                    <a:lnTo>
                      <a:pt x="17152" y="46048"/>
                    </a:lnTo>
                    <a:lnTo>
                      <a:pt x="8080" y="46613"/>
                    </a:lnTo>
                    <a:lnTo>
                      <a:pt x="0" y="46613"/>
                    </a:lnTo>
                    <a:lnTo>
                      <a:pt x="0" y="27120"/>
                    </a:lnTo>
                    <a:lnTo>
                      <a:pt x="8080" y="27120"/>
                    </a:lnTo>
                    <a:lnTo>
                      <a:pt x="17887" y="26405"/>
                    </a:lnTo>
                    <a:lnTo>
                      <a:pt x="59537" y="15467"/>
                    </a:lnTo>
                    <a:lnTo>
                      <a:pt x="81367" y="423"/>
                    </a:lnTo>
                    <a:lnTo>
                      <a:pt x="83068" y="0"/>
                    </a:lnTo>
                    <a:lnTo>
                      <a:pt x="85904" y="0"/>
                    </a:lnTo>
                    <a:lnTo>
                      <a:pt x="88455" y="0"/>
                    </a:lnTo>
                    <a:lnTo>
                      <a:pt x="90865" y="847"/>
                    </a:lnTo>
                    <a:lnTo>
                      <a:pt x="93133" y="2542"/>
                    </a:lnTo>
                    <a:lnTo>
                      <a:pt x="93133" y="129246"/>
                    </a:lnTo>
                    <a:lnTo>
                      <a:pt x="93559" y="256373"/>
                    </a:lnTo>
                    <a:lnTo>
                      <a:pt x="95543" y="258351"/>
                    </a:lnTo>
                    <a:lnTo>
                      <a:pt x="97244" y="259622"/>
                    </a:lnTo>
                    <a:lnTo>
                      <a:pt x="98662" y="260187"/>
                    </a:lnTo>
                    <a:lnTo>
                      <a:pt x="100079" y="260752"/>
                    </a:lnTo>
                    <a:lnTo>
                      <a:pt x="135235" y="262730"/>
                    </a:lnTo>
                    <a:lnTo>
                      <a:pt x="146292" y="262730"/>
                    </a:lnTo>
                    <a:lnTo>
                      <a:pt x="146292" y="282223"/>
                    </a:lnTo>
                    <a:lnTo>
                      <a:pt x="141614" y="282223"/>
                    </a:lnTo>
                    <a:lnTo>
                      <a:pt x="134039" y="281666"/>
                    </a:lnTo>
                    <a:lnTo>
                      <a:pt x="120244" y="281269"/>
                    </a:lnTo>
                    <a:lnTo>
                      <a:pt x="100230" y="281031"/>
                    </a:lnTo>
                    <a:lnTo>
                      <a:pt x="73996" y="280951"/>
                    </a:lnTo>
                    <a:lnTo>
                      <a:pt x="48135" y="281031"/>
                    </a:lnTo>
                    <a:lnTo>
                      <a:pt x="28386" y="281269"/>
                    </a:lnTo>
                    <a:lnTo>
                      <a:pt x="14751" y="281666"/>
                    </a:lnTo>
                    <a:lnTo>
                      <a:pt x="7229" y="282223"/>
                    </a:lnTo>
                    <a:lnTo>
                      <a:pt x="2126" y="282223"/>
                    </a:lnTo>
                    <a:lnTo>
                      <a:pt x="2126" y="262730"/>
                    </a:lnTo>
                    <a:lnTo>
                      <a:pt x="13183" y="262730"/>
                    </a:lnTo>
                    <a:lnTo>
                      <a:pt x="19420" y="262730"/>
                    </a:lnTo>
                    <a:lnTo>
                      <a:pt x="24807" y="262730"/>
                    </a:lnTo>
                    <a:lnTo>
                      <a:pt x="29343" y="262730"/>
                    </a:lnTo>
                    <a:lnTo>
                      <a:pt x="33879" y="262730"/>
                    </a:lnTo>
                    <a:lnTo>
                      <a:pt x="37423" y="262588"/>
                    </a:lnTo>
                    <a:lnTo>
                      <a:pt x="39975" y="262306"/>
                    </a:lnTo>
                    <a:lnTo>
                      <a:pt x="42526" y="262023"/>
                    </a:lnTo>
                    <a:lnTo>
                      <a:pt x="44794" y="261600"/>
                    </a:lnTo>
                    <a:lnTo>
                      <a:pt x="46779" y="261035"/>
                    </a:lnTo>
                    <a:lnTo>
                      <a:pt x="48764" y="260470"/>
                    </a:lnTo>
                    <a:lnTo>
                      <a:pt x="49898" y="260187"/>
                    </a:lnTo>
                    <a:lnTo>
                      <a:pt x="50181" y="260187"/>
                    </a:lnTo>
                    <a:lnTo>
                      <a:pt x="50465" y="260187"/>
                    </a:lnTo>
                    <a:lnTo>
                      <a:pt x="51315" y="259481"/>
                    </a:lnTo>
                    <a:lnTo>
                      <a:pt x="52733" y="258068"/>
                    </a:lnTo>
                    <a:lnTo>
                      <a:pt x="54150" y="256656"/>
                    </a:lnTo>
                    <a:lnTo>
                      <a:pt x="55001" y="256091"/>
                    </a:lnTo>
                    <a:lnTo>
                      <a:pt x="55284" y="256373"/>
                    </a:lnTo>
                    <a:lnTo>
                      <a:pt x="55284" y="37290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2" name="object 62"/>
            <p:cNvGrpSpPr/>
            <p:nvPr/>
          </p:nvGrpSpPr>
          <p:grpSpPr>
            <a:xfrm>
              <a:off x="4578839" y="4322723"/>
              <a:ext cx="13335" cy="318135"/>
              <a:chOff x="6105119" y="5763630"/>
              <a:chExt cx="17780" cy="424180"/>
            </a:xfrm>
          </p:grpSpPr>
          <p:sp>
            <p:nvSpPr>
              <p:cNvPr id="63" name="object 63"/>
              <p:cNvSpPr/>
              <p:nvPr/>
            </p:nvSpPr>
            <p:spPr>
              <a:xfrm>
                <a:off x="6105334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1" y="0"/>
                    </a:moveTo>
                    <a:lnTo>
                      <a:pt x="5956" y="0"/>
                    </a:lnTo>
                    <a:lnTo>
                      <a:pt x="3251" y="1828"/>
                    </a:lnTo>
                    <a:lnTo>
                      <a:pt x="419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1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6105331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5" name="object 65"/>
            <p:cNvSpPr/>
            <p:nvPr/>
          </p:nvSpPr>
          <p:spPr>
            <a:xfrm>
              <a:off x="4724920" y="4261670"/>
              <a:ext cx="457586" cy="3032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66" name="object 66"/>
            <p:cNvGrpSpPr/>
            <p:nvPr/>
          </p:nvGrpSpPr>
          <p:grpSpPr>
            <a:xfrm>
              <a:off x="5260763" y="4522631"/>
              <a:ext cx="42863" cy="100965"/>
              <a:chOff x="7014351" y="6030174"/>
              <a:chExt cx="57150" cy="134620"/>
            </a:xfrm>
          </p:grpSpPr>
          <p:sp>
            <p:nvSpPr>
              <p:cNvPr id="67" name="object 67"/>
              <p:cNvSpPr/>
              <p:nvPr/>
            </p:nvSpPr>
            <p:spPr>
              <a:xfrm>
                <a:off x="7014552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32" y="0"/>
                    </a:moveTo>
                    <a:lnTo>
                      <a:pt x="17437" y="0"/>
                    </a:lnTo>
                    <a:lnTo>
                      <a:pt x="11341" y="2552"/>
                    </a:lnTo>
                    <a:lnTo>
                      <a:pt x="2273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84" y="48882"/>
                    </a:lnTo>
                    <a:lnTo>
                      <a:pt x="18719" y="51282"/>
                    </a:lnTo>
                    <a:lnTo>
                      <a:pt x="26365" y="51282"/>
                    </a:lnTo>
                    <a:lnTo>
                      <a:pt x="28067" y="50990"/>
                    </a:lnTo>
                    <a:lnTo>
                      <a:pt x="33172" y="50850"/>
                    </a:lnTo>
                    <a:lnTo>
                      <a:pt x="34442" y="50571"/>
                    </a:lnTo>
                    <a:lnTo>
                      <a:pt x="36156" y="49441"/>
                    </a:lnTo>
                    <a:lnTo>
                      <a:pt x="40398" y="47459"/>
                    </a:lnTo>
                    <a:lnTo>
                      <a:pt x="40398" y="52552"/>
                    </a:lnTo>
                    <a:lnTo>
                      <a:pt x="39337" y="61001"/>
                    </a:lnTo>
                    <a:lnTo>
                      <a:pt x="26517" y="99593"/>
                    </a:lnTo>
                    <a:lnTo>
                      <a:pt x="8788" y="120777"/>
                    </a:lnTo>
                    <a:lnTo>
                      <a:pt x="7226" y="123037"/>
                    </a:lnTo>
                    <a:lnTo>
                      <a:pt x="7226" y="125298"/>
                    </a:lnTo>
                    <a:lnTo>
                      <a:pt x="8508" y="127127"/>
                    </a:lnTo>
                    <a:lnTo>
                      <a:pt x="13614" y="132219"/>
                    </a:lnTo>
                    <a:lnTo>
                      <a:pt x="15455" y="133489"/>
                    </a:lnTo>
                    <a:lnTo>
                      <a:pt x="16586" y="133489"/>
                    </a:lnTo>
                    <a:lnTo>
                      <a:pt x="17437" y="133769"/>
                    </a:lnTo>
                    <a:lnTo>
                      <a:pt x="45849" y="95538"/>
                    </a:lnTo>
                    <a:lnTo>
                      <a:pt x="55895" y="55251"/>
                    </a:lnTo>
                    <a:lnTo>
                      <a:pt x="56133" y="47891"/>
                    </a:lnTo>
                    <a:lnTo>
                      <a:pt x="55365" y="35546"/>
                    </a:lnTo>
                    <a:lnTo>
                      <a:pt x="53478" y="25217"/>
                    </a:lnTo>
                    <a:lnTo>
                      <a:pt x="50474" y="16900"/>
                    </a:lnTo>
                    <a:lnTo>
                      <a:pt x="46354" y="10591"/>
                    </a:lnTo>
                    <a:lnTo>
                      <a:pt x="40119" y="3530"/>
                    </a:lnTo>
                    <a:lnTo>
                      <a:pt x="3303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7014564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9" name="object 69"/>
            <p:cNvSpPr/>
            <p:nvPr/>
          </p:nvSpPr>
          <p:spPr>
            <a:xfrm>
              <a:off x="5384506" y="4261670"/>
              <a:ext cx="726163" cy="3032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0" name="object 70"/>
            <p:cNvGrpSpPr/>
            <p:nvPr/>
          </p:nvGrpSpPr>
          <p:grpSpPr>
            <a:xfrm>
              <a:off x="6181887" y="4322723"/>
              <a:ext cx="76676" cy="318135"/>
              <a:chOff x="8242515" y="5763630"/>
              <a:chExt cx="102235" cy="424180"/>
            </a:xfrm>
          </p:grpSpPr>
          <p:sp>
            <p:nvSpPr>
              <p:cNvPr id="71" name="object 71"/>
              <p:cNvSpPr/>
              <p:nvPr/>
            </p:nvSpPr>
            <p:spPr>
              <a:xfrm>
                <a:off x="8242731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182" y="0"/>
                    </a:moveTo>
                    <a:lnTo>
                      <a:pt x="3822" y="0"/>
                    </a:lnTo>
                    <a:lnTo>
                      <a:pt x="2120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0" y="48753"/>
                    </a:lnTo>
                    <a:lnTo>
                      <a:pt x="54108" y="95021"/>
                    </a:lnTo>
                    <a:lnTo>
                      <a:pt x="66467" y="149394"/>
                    </a:lnTo>
                    <a:lnTo>
                      <a:pt x="70586" y="211874"/>
                    </a:lnTo>
                    <a:lnTo>
                      <a:pt x="66467" y="274353"/>
                    </a:lnTo>
                    <a:lnTo>
                      <a:pt x="54108" y="328726"/>
                    </a:lnTo>
                    <a:lnTo>
                      <a:pt x="33510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68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1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8242728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73" name="object 73"/>
            <p:cNvGrpSpPr/>
            <p:nvPr/>
          </p:nvGrpSpPr>
          <p:grpSpPr>
            <a:xfrm>
              <a:off x="6904629" y="4259159"/>
              <a:ext cx="371951" cy="445294"/>
              <a:chOff x="9206172" y="5678878"/>
              <a:chExt cx="495934" cy="593725"/>
            </a:xfrm>
          </p:grpSpPr>
          <p:sp>
            <p:nvSpPr>
              <p:cNvPr id="74" name="object 74"/>
              <p:cNvSpPr/>
              <p:nvPr/>
            </p:nvSpPr>
            <p:spPr>
              <a:xfrm>
                <a:off x="9206382" y="5679084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495439" y="0"/>
                    </a:moveTo>
                    <a:lnTo>
                      <a:pt x="0" y="0"/>
                    </a:lnTo>
                    <a:lnTo>
                      <a:pt x="0" y="22885"/>
                    </a:lnTo>
                    <a:lnTo>
                      <a:pt x="4254" y="22885"/>
                    </a:lnTo>
                    <a:lnTo>
                      <a:pt x="16878" y="23596"/>
                    </a:lnTo>
                    <a:lnTo>
                      <a:pt x="59397" y="39408"/>
                    </a:lnTo>
                    <a:lnTo>
                      <a:pt x="69748" y="58483"/>
                    </a:lnTo>
                    <a:lnTo>
                      <a:pt x="69748" y="534365"/>
                    </a:lnTo>
                    <a:lnTo>
                      <a:pt x="61433" y="550837"/>
                    </a:lnTo>
                    <a:lnTo>
                      <a:pt x="47955" y="561695"/>
                    </a:lnTo>
                    <a:lnTo>
                      <a:pt x="28895" y="568210"/>
                    </a:lnTo>
                    <a:lnTo>
                      <a:pt x="4254" y="570382"/>
                    </a:lnTo>
                    <a:lnTo>
                      <a:pt x="0" y="570382"/>
                    </a:lnTo>
                    <a:lnTo>
                      <a:pt x="0" y="593267"/>
                    </a:lnTo>
                    <a:lnTo>
                      <a:pt x="210934" y="593267"/>
                    </a:lnTo>
                    <a:lnTo>
                      <a:pt x="210934" y="570382"/>
                    </a:lnTo>
                    <a:lnTo>
                      <a:pt x="206692" y="570382"/>
                    </a:lnTo>
                    <a:lnTo>
                      <a:pt x="180772" y="568131"/>
                    </a:lnTo>
                    <a:lnTo>
                      <a:pt x="161286" y="561379"/>
                    </a:lnTo>
                    <a:lnTo>
                      <a:pt x="148235" y="550124"/>
                    </a:lnTo>
                    <a:lnTo>
                      <a:pt x="141617" y="534365"/>
                    </a:lnTo>
                    <a:lnTo>
                      <a:pt x="141198" y="278841"/>
                    </a:lnTo>
                    <a:lnTo>
                      <a:pt x="141198" y="22885"/>
                    </a:lnTo>
                    <a:lnTo>
                      <a:pt x="354253" y="22885"/>
                    </a:lnTo>
                    <a:lnTo>
                      <a:pt x="354253" y="534365"/>
                    </a:lnTo>
                    <a:lnTo>
                      <a:pt x="345938" y="550837"/>
                    </a:lnTo>
                    <a:lnTo>
                      <a:pt x="332460" y="561695"/>
                    </a:lnTo>
                    <a:lnTo>
                      <a:pt x="313401" y="568210"/>
                    </a:lnTo>
                    <a:lnTo>
                      <a:pt x="288759" y="570382"/>
                    </a:lnTo>
                    <a:lnTo>
                      <a:pt x="284518" y="570382"/>
                    </a:lnTo>
                    <a:lnTo>
                      <a:pt x="284518" y="593267"/>
                    </a:lnTo>
                    <a:lnTo>
                      <a:pt x="495439" y="593267"/>
                    </a:lnTo>
                    <a:lnTo>
                      <a:pt x="495439" y="570382"/>
                    </a:lnTo>
                    <a:lnTo>
                      <a:pt x="491185" y="570382"/>
                    </a:lnTo>
                    <a:lnTo>
                      <a:pt x="465594" y="568131"/>
                    </a:lnTo>
                    <a:lnTo>
                      <a:pt x="446219" y="561379"/>
                    </a:lnTo>
                    <a:lnTo>
                      <a:pt x="433061" y="550124"/>
                    </a:lnTo>
                    <a:lnTo>
                      <a:pt x="426123" y="534365"/>
                    </a:lnTo>
                    <a:lnTo>
                      <a:pt x="426123" y="58483"/>
                    </a:lnTo>
                    <a:lnTo>
                      <a:pt x="433697" y="42907"/>
                    </a:lnTo>
                    <a:lnTo>
                      <a:pt x="447066" y="31783"/>
                    </a:lnTo>
                    <a:lnTo>
                      <a:pt x="466229" y="25109"/>
                    </a:lnTo>
                    <a:lnTo>
                      <a:pt x="491185" y="22885"/>
                    </a:lnTo>
                    <a:lnTo>
                      <a:pt x="495439" y="22885"/>
                    </a:lnTo>
                    <a:lnTo>
                      <a:pt x="49543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9206385" y="5679091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69744" y="58478"/>
                    </a:moveTo>
                    <a:lnTo>
                      <a:pt x="69744" y="58196"/>
                    </a:lnTo>
                    <a:lnTo>
                      <a:pt x="69460" y="57207"/>
                    </a:lnTo>
                    <a:lnTo>
                      <a:pt x="68893" y="55512"/>
                    </a:lnTo>
                    <a:lnTo>
                      <a:pt x="68326" y="53817"/>
                    </a:lnTo>
                    <a:lnTo>
                      <a:pt x="67759" y="52404"/>
                    </a:lnTo>
                    <a:lnTo>
                      <a:pt x="67192" y="51274"/>
                    </a:lnTo>
                    <a:lnTo>
                      <a:pt x="66625" y="50144"/>
                    </a:lnTo>
                    <a:lnTo>
                      <a:pt x="65774" y="48591"/>
                    </a:lnTo>
                    <a:lnTo>
                      <a:pt x="64640" y="46613"/>
                    </a:lnTo>
                    <a:lnTo>
                      <a:pt x="63506" y="44635"/>
                    </a:lnTo>
                    <a:lnTo>
                      <a:pt x="62230" y="42799"/>
                    </a:lnTo>
                    <a:lnTo>
                      <a:pt x="60813" y="41104"/>
                    </a:lnTo>
                    <a:lnTo>
                      <a:pt x="59395" y="39409"/>
                    </a:lnTo>
                    <a:lnTo>
                      <a:pt x="57411" y="37573"/>
                    </a:lnTo>
                    <a:lnTo>
                      <a:pt x="54859" y="35595"/>
                    </a:lnTo>
                    <a:lnTo>
                      <a:pt x="52308" y="33618"/>
                    </a:lnTo>
                    <a:lnTo>
                      <a:pt x="49614" y="31922"/>
                    </a:lnTo>
                    <a:lnTo>
                      <a:pt x="46779" y="30510"/>
                    </a:lnTo>
                    <a:lnTo>
                      <a:pt x="43944" y="29098"/>
                    </a:lnTo>
                    <a:lnTo>
                      <a:pt x="40258" y="27826"/>
                    </a:lnTo>
                    <a:lnTo>
                      <a:pt x="35722" y="26696"/>
                    </a:lnTo>
                    <a:lnTo>
                      <a:pt x="31186" y="25566"/>
                    </a:lnTo>
                    <a:lnTo>
                      <a:pt x="4252" y="22882"/>
                    </a:lnTo>
                    <a:lnTo>
                      <a:pt x="0" y="22882"/>
                    </a:lnTo>
                    <a:lnTo>
                      <a:pt x="0" y="0"/>
                    </a:lnTo>
                    <a:lnTo>
                      <a:pt x="495437" y="0"/>
                    </a:lnTo>
                    <a:lnTo>
                      <a:pt x="495437" y="22882"/>
                    </a:lnTo>
                    <a:lnTo>
                      <a:pt x="491184" y="22882"/>
                    </a:lnTo>
                    <a:lnTo>
                      <a:pt x="466227" y="25107"/>
                    </a:lnTo>
                    <a:lnTo>
                      <a:pt x="447064" y="31781"/>
                    </a:lnTo>
                    <a:lnTo>
                      <a:pt x="433694" y="42905"/>
                    </a:lnTo>
                    <a:lnTo>
                      <a:pt x="426118" y="58478"/>
                    </a:lnTo>
                    <a:lnTo>
                      <a:pt x="426118" y="534359"/>
                    </a:lnTo>
                    <a:lnTo>
                      <a:pt x="433056" y="550117"/>
                    </a:lnTo>
                    <a:lnTo>
                      <a:pt x="446212" y="561373"/>
                    </a:lnTo>
                    <a:lnTo>
                      <a:pt x="465589" y="568127"/>
                    </a:lnTo>
                    <a:lnTo>
                      <a:pt x="491184" y="570378"/>
                    </a:lnTo>
                    <a:lnTo>
                      <a:pt x="495437" y="570378"/>
                    </a:lnTo>
                    <a:lnTo>
                      <a:pt x="495437" y="593261"/>
                    </a:lnTo>
                    <a:lnTo>
                      <a:pt x="284504" y="593261"/>
                    </a:lnTo>
                    <a:lnTo>
                      <a:pt x="284504" y="570378"/>
                    </a:lnTo>
                    <a:lnTo>
                      <a:pt x="288757" y="570378"/>
                    </a:lnTo>
                    <a:lnTo>
                      <a:pt x="313396" y="568206"/>
                    </a:lnTo>
                    <a:lnTo>
                      <a:pt x="353823" y="535630"/>
                    </a:lnTo>
                    <a:lnTo>
                      <a:pt x="354248" y="534641"/>
                    </a:lnTo>
                    <a:lnTo>
                      <a:pt x="354248" y="534359"/>
                    </a:lnTo>
                    <a:lnTo>
                      <a:pt x="354248" y="22882"/>
                    </a:lnTo>
                    <a:lnTo>
                      <a:pt x="141189" y="22882"/>
                    </a:lnTo>
                    <a:lnTo>
                      <a:pt x="141189" y="278832"/>
                    </a:lnTo>
                    <a:lnTo>
                      <a:pt x="141614" y="534359"/>
                    </a:lnTo>
                    <a:lnTo>
                      <a:pt x="180765" y="568127"/>
                    </a:lnTo>
                    <a:lnTo>
                      <a:pt x="206680" y="570378"/>
                    </a:lnTo>
                    <a:lnTo>
                      <a:pt x="210933" y="570378"/>
                    </a:lnTo>
                    <a:lnTo>
                      <a:pt x="210933" y="593261"/>
                    </a:lnTo>
                    <a:lnTo>
                      <a:pt x="0" y="593261"/>
                    </a:lnTo>
                    <a:lnTo>
                      <a:pt x="0" y="570378"/>
                    </a:lnTo>
                    <a:lnTo>
                      <a:pt x="4252" y="570378"/>
                    </a:lnTo>
                    <a:lnTo>
                      <a:pt x="28891" y="568206"/>
                    </a:lnTo>
                    <a:lnTo>
                      <a:pt x="69318" y="535630"/>
                    </a:lnTo>
                    <a:lnTo>
                      <a:pt x="69744" y="534641"/>
                    </a:lnTo>
                    <a:lnTo>
                      <a:pt x="69744" y="534359"/>
                    </a:lnTo>
                    <a:lnTo>
                      <a:pt x="69744" y="58478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76" name="object 76"/>
            <p:cNvSpPr/>
            <p:nvPr/>
          </p:nvSpPr>
          <p:spPr>
            <a:xfrm>
              <a:off x="6352552" y="4770362"/>
              <a:ext cx="442654" cy="1999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895065" y="4757780"/>
              <a:ext cx="923227" cy="2249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8" name="object 78"/>
            <p:cNvGrpSpPr/>
            <p:nvPr/>
          </p:nvGrpSpPr>
          <p:grpSpPr>
            <a:xfrm>
              <a:off x="6997257" y="4042076"/>
              <a:ext cx="193834" cy="153828"/>
              <a:chOff x="9329675" y="5389435"/>
              <a:chExt cx="258445" cy="205104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9329826" y="5389587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135089" y="101"/>
                    </a:moveTo>
                    <a:lnTo>
                      <a:pt x="126682" y="495"/>
                    </a:lnTo>
                    <a:lnTo>
                      <a:pt x="84145" y="560"/>
                    </a:lnTo>
                    <a:lnTo>
                      <a:pt x="56515" y="0"/>
                    </a:lnTo>
                    <a:lnTo>
                      <a:pt x="52108" y="101"/>
                    </a:lnTo>
                    <a:lnTo>
                      <a:pt x="48094" y="12382"/>
                    </a:lnTo>
                    <a:lnTo>
                      <a:pt x="48806" y="13284"/>
                    </a:lnTo>
                    <a:lnTo>
                      <a:pt x="51612" y="13677"/>
                    </a:lnTo>
                    <a:lnTo>
                      <a:pt x="70650" y="14185"/>
                    </a:lnTo>
                    <a:lnTo>
                      <a:pt x="76365" y="15087"/>
                    </a:lnTo>
                    <a:lnTo>
                      <a:pt x="76365" y="16484"/>
                    </a:lnTo>
                    <a:lnTo>
                      <a:pt x="75069" y="23580"/>
                    </a:lnTo>
                    <a:lnTo>
                      <a:pt x="55613" y="103060"/>
                    </a:lnTo>
                    <a:lnTo>
                      <a:pt x="35660" y="180691"/>
                    </a:lnTo>
                    <a:lnTo>
                      <a:pt x="15633" y="190842"/>
                    </a:lnTo>
                    <a:lnTo>
                      <a:pt x="10210" y="190842"/>
                    </a:lnTo>
                    <a:lnTo>
                      <a:pt x="4102" y="191338"/>
                    </a:lnTo>
                    <a:lnTo>
                      <a:pt x="2501" y="192138"/>
                    </a:lnTo>
                    <a:lnTo>
                      <a:pt x="1701" y="193941"/>
                    </a:lnTo>
                    <a:lnTo>
                      <a:pt x="0" y="200926"/>
                    </a:lnTo>
                    <a:lnTo>
                      <a:pt x="0" y="203326"/>
                    </a:lnTo>
                    <a:lnTo>
                      <a:pt x="1803" y="204330"/>
                    </a:lnTo>
                    <a:lnTo>
                      <a:pt x="5410" y="204330"/>
                    </a:lnTo>
                    <a:lnTo>
                      <a:pt x="6007" y="204127"/>
                    </a:lnTo>
                    <a:lnTo>
                      <a:pt x="88188" y="204622"/>
                    </a:lnTo>
                    <a:lnTo>
                      <a:pt x="89801" y="204127"/>
                    </a:lnTo>
                    <a:lnTo>
                      <a:pt x="90792" y="203123"/>
                    </a:lnTo>
                    <a:lnTo>
                      <a:pt x="92202" y="200329"/>
                    </a:lnTo>
                    <a:lnTo>
                      <a:pt x="92900" y="197332"/>
                    </a:lnTo>
                    <a:lnTo>
                      <a:pt x="92900" y="193738"/>
                    </a:lnTo>
                    <a:lnTo>
                      <a:pt x="91097" y="190842"/>
                    </a:lnTo>
                    <a:lnTo>
                      <a:pt x="81775" y="190842"/>
                    </a:lnTo>
                    <a:lnTo>
                      <a:pt x="68351" y="190347"/>
                    </a:lnTo>
                    <a:lnTo>
                      <a:pt x="65138" y="189547"/>
                    </a:lnTo>
                    <a:lnTo>
                      <a:pt x="64338" y="188645"/>
                    </a:lnTo>
                    <a:lnTo>
                      <a:pt x="64338" y="187248"/>
                    </a:lnTo>
                    <a:lnTo>
                      <a:pt x="64769" y="184869"/>
                    </a:lnTo>
                    <a:lnTo>
                      <a:pt x="78168" y="130327"/>
                    </a:lnTo>
                    <a:lnTo>
                      <a:pt x="119062" y="98564"/>
                    </a:lnTo>
                    <a:lnTo>
                      <a:pt x="136499" y="139915"/>
                    </a:lnTo>
                    <a:lnTo>
                      <a:pt x="137502" y="141706"/>
                    </a:lnTo>
                    <a:lnTo>
                      <a:pt x="154241" y="182549"/>
                    </a:lnTo>
                    <a:lnTo>
                      <a:pt x="154241" y="188353"/>
                    </a:lnTo>
                    <a:lnTo>
                      <a:pt x="149225" y="190842"/>
                    </a:lnTo>
                    <a:lnTo>
                      <a:pt x="136499" y="190842"/>
                    </a:lnTo>
                    <a:lnTo>
                      <a:pt x="135394" y="191147"/>
                    </a:lnTo>
                    <a:lnTo>
                      <a:pt x="134594" y="192341"/>
                    </a:lnTo>
                    <a:lnTo>
                      <a:pt x="133184" y="196532"/>
                    </a:lnTo>
                    <a:lnTo>
                      <a:pt x="132588" y="202526"/>
                    </a:lnTo>
                    <a:lnTo>
                      <a:pt x="133184" y="203428"/>
                    </a:lnTo>
                    <a:lnTo>
                      <a:pt x="134391" y="204622"/>
                    </a:lnTo>
                    <a:lnTo>
                      <a:pt x="137401" y="204622"/>
                    </a:lnTo>
                    <a:lnTo>
                      <a:pt x="141668" y="204231"/>
                    </a:lnTo>
                    <a:lnTo>
                      <a:pt x="149955" y="203954"/>
                    </a:lnTo>
                    <a:lnTo>
                      <a:pt x="178587" y="203733"/>
                    </a:lnTo>
                    <a:lnTo>
                      <a:pt x="193997" y="203954"/>
                    </a:lnTo>
                    <a:lnTo>
                      <a:pt x="207149" y="204622"/>
                    </a:lnTo>
                    <a:lnTo>
                      <a:pt x="210464" y="204622"/>
                    </a:lnTo>
                    <a:lnTo>
                      <a:pt x="211658" y="203428"/>
                    </a:lnTo>
                    <a:lnTo>
                      <a:pt x="212661" y="201536"/>
                    </a:lnTo>
                    <a:lnTo>
                      <a:pt x="213461" y="198932"/>
                    </a:lnTo>
                    <a:lnTo>
                      <a:pt x="214363" y="193738"/>
                    </a:lnTo>
                    <a:lnTo>
                      <a:pt x="212559" y="190842"/>
                    </a:lnTo>
                    <a:lnTo>
                      <a:pt x="198831" y="190639"/>
                    </a:lnTo>
                    <a:lnTo>
                      <a:pt x="193725" y="189547"/>
                    </a:lnTo>
                    <a:lnTo>
                      <a:pt x="165366" y="131521"/>
                    </a:lnTo>
                    <a:lnTo>
                      <a:pt x="143713" y="79400"/>
                    </a:lnTo>
                    <a:lnTo>
                      <a:pt x="164913" y="62676"/>
                    </a:lnTo>
                    <a:lnTo>
                      <a:pt x="205838" y="31160"/>
                    </a:lnTo>
                    <a:lnTo>
                      <a:pt x="249847" y="13779"/>
                    </a:lnTo>
                    <a:lnTo>
                      <a:pt x="253060" y="13779"/>
                    </a:lnTo>
                    <a:lnTo>
                      <a:pt x="254952" y="13284"/>
                    </a:lnTo>
                    <a:lnTo>
                      <a:pt x="255562" y="12280"/>
                    </a:lnTo>
                    <a:lnTo>
                      <a:pt x="257162" y="10693"/>
                    </a:lnTo>
                    <a:lnTo>
                      <a:pt x="257962" y="7696"/>
                    </a:lnTo>
                    <a:lnTo>
                      <a:pt x="257962" y="1295"/>
                    </a:lnTo>
                    <a:lnTo>
                      <a:pt x="255968" y="304"/>
                    </a:lnTo>
                    <a:lnTo>
                      <a:pt x="237921" y="800"/>
                    </a:lnTo>
                    <a:lnTo>
                      <a:pt x="218681" y="901"/>
                    </a:lnTo>
                    <a:lnTo>
                      <a:pt x="191122" y="304"/>
                    </a:lnTo>
                    <a:lnTo>
                      <a:pt x="189420" y="800"/>
                    </a:lnTo>
                    <a:lnTo>
                      <a:pt x="188417" y="2400"/>
                    </a:lnTo>
                    <a:lnTo>
                      <a:pt x="186410" y="10083"/>
                    </a:lnTo>
                    <a:lnTo>
                      <a:pt x="186410" y="12687"/>
                    </a:lnTo>
                    <a:lnTo>
                      <a:pt x="188010" y="13779"/>
                    </a:lnTo>
                    <a:lnTo>
                      <a:pt x="191223" y="13779"/>
                    </a:lnTo>
                    <a:lnTo>
                      <a:pt x="196227" y="14185"/>
                    </a:lnTo>
                    <a:lnTo>
                      <a:pt x="198742" y="15875"/>
                    </a:lnTo>
                    <a:lnTo>
                      <a:pt x="198742" y="20675"/>
                    </a:lnTo>
                    <a:lnTo>
                      <a:pt x="197332" y="22974"/>
                    </a:lnTo>
                    <a:lnTo>
                      <a:pt x="194525" y="25768"/>
                    </a:lnTo>
                    <a:lnTo>
                      <a:pt x="82677" y="113245"/>
                    </a:lnTo>
                    <a:lnTo>
                      <a:pt x="107035" y="17983"/>
                    </a:lnTo>
                    <a:lnTo>
                      <a:pt x="108432" y="16179"/>
                    </a:lnTo>
                    <a:lnTo>
                      <a:pt x="110236" y="15087"/>
                    </a:lnTo>
                    <a:lnTo>
                      <a:pt x="114655" y="14287"/>
                    </a:lnTo>
                    <a:lnTo>
                      <a:pt x="127774" y="13779"/>
                    </a:lnTo>
                    <a:lnTo>
                      <a:pt x="129781" y="13982"/>
                    </a:lnTo>
                    <a:lnTo>
                      <a:pt x="136398" y="13385"/>
                    </a:lnTo>
                    <a:lnTo>
                      <a:pt x="138404" y="12382"/>
                    </a:lnTo>
                    <a:lnTo>
                      <a:pt x="139700" y="10083"/>
                    </a:lnTo>
                    <a:lnTo>
                      <a:pt x="139801" y="7886"/>
                    </a:lnTo>
                    <a:lnTo>
                      <a:pt x="141008" y="3695"/>
                    </a:lnTo>
                    <a:lnTo>
                      <a:pt x="141008" y="1104"/>
                    </a:lnTo>
                    <a:lnTo>
                      <a:pt x="139306" y="304"/>
                    </a:lnTo>
                    <a:lnTo>
                      <a:pt x="135890" y="304"/>
                    </a:lnTo>
                    <a:lnTo>
                      <a:pt x="135089" y="10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9329825" y="5389585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76368" y="16477"/>
                    </a:moveTo>
                    <a:lnTo>
                      <a:pt x="76368" y="15079"/>
                    </a:lnTo>
                    <a:lnTo>
                      <a:pt x="70656" y="14180"/>
                    </a:lnTo>
                    <a:lnTo>
                      <a:pt x="59230" y="13781"/>
                    </a:lnTo>
                    <a:lnTo>
                      <a:pt x="54620" y="13781"/>
                    </a:lnTo>
                    <a:lnTo>
                      <a:pt x="51614" y="13681"/>
                    </a:lnTo>
                    <a:lnTo>
                      <a:pt x="50211" y="13481"/>
                    </a:lnTo>
                    <a:lnTo>
                      <a:pt x="48807" y="13282"/>
                    </a:lnTo>
                    <a:lnTo>
                      <a:pt x="48106" y="12383"/>
                    </a:lnTo>
                    <a:lnTo>
                      <a:pt x="48106" y="10785"/>
                    </a:lnTo>
                    <a:lnTo>
                      <a:pt x="48106" y="10386"/>
                    </a:lnTo>
                    <a:lnTo>
                      <a:pt x="48306" y="8987"/>
                    </a:lnTo>
                    <a:lnTo>
                      <a:pt x="48707" y="6591"/>
                    </a:lnTo>
                    <a:lnTo>
                      <a:pt x="49910" y="2596"/>
                    </a:lnTo>
                    <a:lnTo>
                      <a:pt x="50912" y="499"/>
                    </a:lnTo>
                    <a:lnTo>
                      <a:pt x="51714" y="299"/>
                    </a:lnTo>
                    <a:lnTo>
                      <a:pt x="52115" y="99"/>
                    </a:lnTo>
                    <a:lnTo>
                      <a:pt x="53217" y="0"/>
                    </a:lnTo>
                    <a:lnTo>
                      <a:pt x="55021" y="0"/>
                    </a:lnTo>
                    <a:lnTo>
                      <a:pt x="56524" y="0"/>
                    </a:lnTo>
                    <a:lnTo>
                      <a:pt x="63703" y="262"/>
                    </a:lnTo>
                    <a:lnTo>
                      <a:pt x="72911" y="449"/>
                    </a:lnTo>
                    <a:lnTo>
                      <a:pt x="84148" y="561"/>
                    </a:lnTo>
                    <a:lnTo>
                      <a:pt x="97415" y="599"/>
                    </a:lnTo>
                    <a:lnTo>
                      <a:pt x="104230" y="599"/>
                    </a:lnTo>
                    <a:lnTo>
                      <a:pt x="110544" y="599"/>
                    </a:lnTo>
                    <a:lnTo>
                      <a:pt x="116357" y="599"/>
                    </a:lnTo>
                    <a:lnTo>
                      <a:pt x="122170" y="599"/>
                    </a:lnTo>
                    <a:lnTo>
                      <a:pt x="126680" y="499"/>
                    </a:lnTo>
                    <a:lnTo>
                      <a:pt x="129887" y="299"/>
                    </a:lnTo>
                    <a:lnTo>
                      <a:pt x="133094" y="99"/>
                    </a:lnTo>
                    <a:lnTo>
                      <a:pt x="135098" y="99"/>
                    </a:lnTo>
                    <a:lnTo>
                      <a:pt x="135900" y="299"/>
                    </a:lnTo>
                    <a:lnTo>
                      <a:pt x="139307" y="299"/>
                    </a:lnTo>
                    <a:lnTo>
                      <a:pt x="141011" y="1098"/>
                    </a:lnTo>
                    <a:lnTo>
                      <a:pt x="141011" y="2696"/>
                    </a:lnTo>
                    <a:lnTo>
                      <a:pt x="141011" y="3694"/>
                    </a:lnTo>
                    <a:lnTo>
                      <a:pt x="140711" y="5093"/>
                    </a:lnTo>
                    <a:lnTo>
                      <a:pt x="140109" y="6890"/>
                    </a:lnTo>
                    <a:lnTo>
                      <a:pt x="139909" y="7290"/>
                    </a:lnTo>
                    <a:lnTo>
                      <a:pt x="139809" y="7889"/>
                    </a:lnTo>
                    <a:lnTo>
                      <a:pt x="139809" y="8688"/>
                    </a:lnTo>
                    <a:lnTo>
                      <a:pt x="139809" y="9487"/>
                    </a:lnTo>
                    <a:lnTo>
                      <a:pt x="139709" y="10086"/>
                    </a:lnTo>
                    <a:lnTo>
                      <a:pt x="139508" y="10485"/>
                    </a:lnTo>
                    <a:lnTo>
                      <a:pt x="139307" y="10885"/>
                    </a:lnTo>
                    <a:lnTo>
                      <a:pt x="139107" y="11284"/>
                    </a:lnTo>
                    <a:lnTo>
                      <a:pt x="138907" y="11684"/>
                    </a:lnTo>
                    <a:lnTo>
                      <a:pt x="138706" y="12083"/>
                    </a:lnTo>
                    <a:lnTo>
                      <a:pt x="138405" y="12383"/>
                    </a:lnTo>
                    <a:lnTo>
                      <a:pt x="138005" y="12583"/>
                    </a:lnTo>
                    <a:lnTo>
                      <a:pt x="137604" y="12782"/>
                    </a:lnTo>
                    <a:lnTo>
                      <a:pt x="137203" y="12982"/>
                    </a:lnTo>
                    <a:lnTo>
                      <a:pt x="136802" y="13182"/>
                    </a:lnTo>
                    <a:lnTo>
                      <a:pt x="136401" y="13382"/>
                    </a:lnTo>
                    <a:lnTo>
                      <a:pt x="135699" y="13481"/>
                    </a:lnTo>
                    <a:lnTo>
                      <a:pt x="134697" y="13481"/>
                    </a:lnTo>
                    <a:lnTo>
                      <a:pt x="133695" y="13481"/>
                    </a:lnTo>
                    <a:lnTo>
                      <a:pt x="132793" y="13581"/>
                    </a:lnTo>
                    <a:lnTo>
                      <a:pt x="131991" y="13781"/>
                    </a:lnTo>
                    <a:lnTo>
                      <a:pt x="131190" y="13981"/>
                    </a:lnTo>
                    <a:lnTo>
                      <a:pt x="129787" y="13981"/>
                    </a:lnTo>
                    <a:lnTo>
                      <a:pt x="127782" y="13781"/>
                    </a:lnTo>
                    <a:lnTo>
                      <a:pt x="119764" y="13981"/>
                    </a:lnTo>
                    <a:lnTo>
                      <a:pt x="114653" y="14280"/>
                    </a:lnTo>
                    <a:lnTo>
                      <a:pt x="112448" y="14680"/>
                    </a:lnTo>
                    <a:lnTo>
                      <a:pt x="110243" y="15079"/>
                    </a:lnTo>
                    <a:lnTo>
                      <a:pt x="108439" y="16178"/>
                    </a:lnTo>
                    <a:lnTo>
                      <a:pt x="107036" y="17975"/>
                    </a:lnTo>
                    <a:lnTo>
                      <a:pt x="82682" y="113247"/>
                    </a:lnTo>
                    <a:lnTo>
                      <a:pt x="86253" y="110551"/>
                    </a:lnTo>
                    <a:lnTo>
                      <a:pt x="138005" y="70105"/>
                    </a:lnTo>
                    <a:lnTo>
                      <a:pt x="179647" y="37449"/>
                    </a:lnTo>
                    <a:lnTo>
                      <a:pt x="198739" y="20672"/>
                    </a:lnTo>
                    <a:lnTo>
                      <a:pt x="198739" y="18874"/>
                    </a:lnTo>
                    <a:lnTo>
                      <a:pt x="198739" y="15878"/>
                    </a:lnTo>
                    <a:lnTo>
                      <a:pt x="196234" y="14180"/>
                    </a:lnTo>
                    <a:lnTo>
                      <a:pt x="191222" y="13781"/>
                    </a:lnTo>
                    <a:lnTo>
                      <a:pt x="188015" y="13781"/>
                    </a:lnTo>
                    <a:lnTo>
                      <a:pt x="186412" y="12682"/>
                    </a:lnTo>
                    <a:lnTo>
                      <a:pt x="186412" y="10485"/>
                    </a:lnTo>
                    <a:lnTo>
                      <a:pt x="186412" y="10086"/>
                    </a:lnTo>
                    <a:lnTo>
                      <a:pt x="186712" y="8688"/>
                    </a:lnTo>
                    <a:lnTo>
                      <a:pt x="187314" y="6291"/>
                    </a:lnTo>
                    <a:lnTo>
                      <a:pt x="187915" y="3894"/>
                    </a:lnTo>
                    <a:lnTo>
                      <a:pt x="188416" y="2396"/>
                    </a:lnTo>
                    <a:lnTo>
                      <a:pt x="188817" y="1797"/>
                    </a:lnTo>
                    <a:lnTo>
                      <a:pt x="189418" y="799"/>
                    </a:lnTo>
                    <a:lnTo>
                      <a:pt x="191122" y="299"/>
                    </a:lnTo>
                    <a:lnTo>
                      <a:pt x="193928" y="299"/>
                    </a:lnTo>
                    <a:lnTo>
                      <a:pt x="194730" y="299"/>
                    </a:lnTo>
                    <a:lnTo>
                      <a:pt x="198238" y="399"/>
                    </a:lnTo>
                    <a:lnTo>
                      <a:pt x="204452" y="599"/>
                    </a:lnTo>
                    <a:lnTo>
                      <a:pt x="210665" y="799"/>
                    </a:lnTo>
                    <a:lnTo>
                      <a:pt x="218683" y="898"/>
                    </a:lnTo>
                    <a:lnTo>
                      <a:pt x="228505" y="898"/>
                    </a:lnTo>
                    <a:lnTo>
                      <a:pt x="233115" y="898"/>
                    </a:lnTo>
                    <a:lnTo>
                      <a:pt x="237926" y="799"/>
                    </a:lnTo>
                    <a:lnTo>
                      <a:pt x="242937" y="599"/>
                    </a:lnTo>
                    <a:lnTo>
                      <a:pt x="247948" y="399"/>
                    </a:lnTo>
                    <a:lnTo>
                      <a:pt x="250955" y="299"/>
                    </a:lnTo>
                    <a:lnTo>
                      <a:pt x="251957" y="299"/>
                    </a:lnTo>
                    <a:lnTo>
                      <a:pt x="255965" y="299"/>
                    </a:lnTo>
                    <a:lnTo>
                      <a:pt x="257970" y="1298"/>
                    </a:lnTo>
                    <a:lnTo>
                      <a:pt x="257970" y="3295"/>
                    </a:lnTo>
                    <a:lnTo>
                      <a:pt x="257970" y="7689"/>
                    </a:lnTo>
                    <a:lnTo>
                      <a:pt x="257168" y="10685"/>
                    </a:lnTo>
                    <a:lnTo>
                      <a:pt x="255565" y="12283"/>
                    </a:lnTo>
                    <a:lnTo>
                      <a:pt x="254963" y="13282"/>
                    </a:lnTo>
                    <a:lnTo>
                      <a:pt x="253059" y="13781"/>
                    </a:lnTo>
                    <a:lnTo>
                      <a:pt x="249852" y="13781"/>
                    </a:lnTo>
                    <a:lnTo>
                      <a:pt x="238840" y="15298"/>
                    </a:lnTo>
                    <a:lnTo>
                      <a:pt x="201295" y="34453"/>
                    </a:lnTo>
                    <a:lnTo>
                      <a:pt x="164914" y="62671"/>
                    </a:lnTo>
                    <a:lnTo>
                      <a:pt x="157849" y="68308"/>
                    </a:lnTo>
                    <a:lnTo>
                      <a:pt x="143717" y="79393"/>
                    </a:lnTo>
                    <a:lnTo>
                      <a:pt x="146423" y="85984"/>
                    </a:lnTo>
                    <a:lnTo>
                      <a:pt x="148227" y="90378"/>
                    </a:lnTo>
                    <a:lnTo>
                      <a:pt x="151033" y="97069"/>
                    </a:lnTo>
                    <a:lnTo>
                      <a:pt x="165365" y="131523"/>
                    </a:lnTo>
                    <a:lnTo>
                      <a:pt x="175325" y="154835"/>
                    </a:lnTo>
                    <a:lnTo>
                      <a:pt x="190922" y="187547"/>
                    </a:lnTo>
                    <a:lnTo>
                      <a:pt x="193728" y="189544"/>
                    </a:lnTo>
                    <a:lnTo>
                      <a:pt x="198839" y="190643"/>
                    </a:lnTo>
                    <a:lnTo>
                      <a:pt x="206256" y="190843"/>
                    </a:lnTo>
                    <a:lnTo>
                      <a:pt x="212570" y="190843"/>
                    </a:lnTo>
                    <a:lnTo>
                      <a:pt x="213772" y="192441"/>
                    </a:lnTo>
                    <a:lnTo>
                      <a:pt x="214374" y="193339"/>
                    </a:lnTo>
                    <a:lnTo>
                      <a:pt x="214374" y="193539"/>
                    </a:lnTo>
                    <a:lnTo>
                      <a:pt x="214374" y="193739"/>
                    </a:lnTo>
                    <a:lnTo>
                      <a:pt x="210465" y="204624"/>
                    </a:lnTo>
                    <a:lnTo>
                      <a:pt x="207158" y="204624"/>
                    </a:lnTo>
                    <a:lnTo>
                      <a:pt x="200862" y="204231"/>
                    </a:lnTo>
                    <a:lnTo>
                      <a:pt x="194004" y="203950"/>
                    </a:lnTo>
                    <a:lnTo>
                      <a:pt x="186581" y="203782"/>
                    </a:lnTo>
                    <a:lnTo>
                      <a:pt x="178594" y="203725"/>
                    </a:lnTo>
                    <a:lnTo>
                      <a:pt x="162265" y="203782"/>
                    </a:lnTo>
                    <a:lnTo>
                      <a:pt x="149956" y="203950"/>
                    </a:lnTo>
                    <a:lnTo>
                      <a:pt x="141669" y="204231"/>
                    </a:lnTo>
                    <a:lnTo>
                      <a:pt x="137403" y="204624"/>
                    </a:lnTo>
                    <a:lnTo>
                      <a:pt x="134397" y="204624"/>
                    </a:lnTo>
                    <a:lnTo>
                      <a:pt x="133194" y="203426"/>
                    </a:lnTo>
                    <a:lnTo>
                      <a:pt x="132593" y="202527"/>
                    </a:lnTo>
                    <a:lnTo>
                      <a:pt x="132593" y="201928"/>
                    </a:lnTo>
                    <a:lnTo>
                      <a:pt x="132593" y="201329"/>
                    </a:lnTo>
                    <a:lnTo>
                      <a:pt x="134998" y="191741"/>
                    </a:lnTo>
                    <a:lnTo>
                      <a:pt x="135399" y="191142"/>
                    </a:lnTo>
                    <a:lnTo>
                      <a:pt x="136501" y="190843"/>
                    </a:lnTo>
                    <a:lnTo>
                      <a:pt x="138305" y="190843"/>
                    </a:lnTo>
                    <a:lnTo>
                      <a:pt x="139207" y="190843"/>
                    </a:lnTo>
                    <a:lnTo>
                      <a:pt x="149229" y="190843"/>
                    </a:lnTo>
                    <a:lnTo>
                      <a:pt x="154241" y="188346"/>
                    </a:lnTo>
                    <a:lnTo>
                      <a:pt x="154241" y="183353"/>
                    </a:lnTo>
                    <a:lnTo>
                      <a:pt x="154241" y="182554"/>
                    </a:lnTo>
                    <a:lnTo>
                      <a:pt x="151535" y="175563"/>
                    </a:lnTo>
                    <a:lnTo>
                      <a:pt x="146123" y="162381"/>
                    </a:lnTo>
                    <a:lnTo>
                      <a:pt x="140711" y="149199"/>
                    </a:lnTo>
                    <a:lnTo>
                      <a:pt x="137503" y="141709"/>
                    </a:lnTo>
                    <a:lnTo>
                      <a:pt x="136501" y="139911"/>
                    </a:lnTo>
                    <a:lnTo>
                      <a:pt x="119063" y="98567"/>
                    </a:lnTo>
                    <a:lnTo>
                      <a:pt x="98618" y="114445"/>
                    </a:lnTo>
                    <a:lnTo>
                      <a:pt x="78172" y="130324"/>
                    </a:lnTo>
                    <a:lnTo>
                      <a:pt x="71257" y="158187"/>
                    </a:lnTo>
                    <a:lnTo>
                      <a:pt x="68232" y="170339"/>
                    </a:lnTo>
                    <a:lnTo>
                      <a:pt x="66071" y="179233"/>
                    </a:lnTo>
                    <a:lnTo>
                      <a:pt x="64774" y="184869"/>
                    </a:lnTo>
                    <a:lnTo>
                      <a:pt x="64342" y="187248"/>
                    </a:lnTo>
                    <a:lnTo>
                      <a:pt x="64342" y="188646"/>
                    </a:lnTo>
                    <a:lnTo>
                      <a:pt x="65144" y="189544"/>
                    </a:lnTo>
                    <a:lnTo>
                      <a:pt x="66747" y="189944"/>
                    </a:lnTo>
                    <a:lnTo>
                      <a:pt x="68351" y="190343"/>
                    </a:lnTo>
                    <a:lnTo>
                      <a:pt x="73362" y="190643"/>
                    </a:lnTo>
                    <a:lnTo>
                      <a:pt x="81780" y="190843"/>
                    </a:lnTo>
                    <a:lnTo>
                      <a:pt x="91101" y="190843"/>
                    </a:lnTo>
                    <a:lnTo>
                      <a:pt x="92304" y="192640"/>
                    </a:lnTo>
                    <a:lnTo>
                      <a:pt x="92905" y="193739"/>
                    </a:lnTo>
                    <a:lnTo>
                      <a:pt x="92905" y="194138"/>
                    </a:lnTo>
                    <a:lnTo>
                      <a:pt x="92905" y="197334"/>
                    </a:lnTo>
                    <a:lnTo>
                      <a:pt x="92203" y="200330"/>
                    </a:lnTo>
                    <a:lnTo>
                      <a:pt x="90800" y="203126"/>
                    </a:lnTo>
                    <a:lnTo>
                      <a:pt x="89798" y="204125"/>
                    </a:lnTo>
                    <a:lnTo>
                      <a:pt x="88194" y="204624"/>
                    </a:lnTo>
                    <a:lnTo>
                      <a:pt x="85990" y="204624"/>
                    </a:lnTo>
                    <a:lnTo>
                      <a:pt x="85388" y="204624"/>
                    </a:lnTo>
                    <a:lnTo>
                      <a:pt x="81680" y="204524"/>
                    </a:lnTo>
                    <a:lnTo>
                      <a:pt x="74865" y="204325"/>
                    </a:lnTo>
                    <a:lnTo>
                      <a:pt x="69152" y="204193"/>
                    </a:lnTo>
                    <a:lnTo>
                      <a:pt x="62237" y="204100"/>
                    </a:lnTo>
                    <a:lnTo>
                      <a:pt x="54119" y="204044"/>
                    </a:lnTo>
                    <a:lnTo>
                      <a:pt x="44799" y="204025"/>
                    </a:lnTo>
                    <a:lnTo>
                      <a:pt x="36023" y="204025"/>
                    </a:lnTo>
                    <a:lnTo>
                      <a:pt x="28337" y="204025"/>
                    </a:lnTo>
                    <a:lnTo>
                      <a:pt x="21741" y="204025"/>
                    </a:lnTo>
                    <a:lnTo>
                      <a:pt x="16235" y="204025"/>
                    </a:lnTo>
                    <a:lnTo>
                      <a:pt x="9621" y="204025"/>
                    </a:lnTo>
                    <a:lnTo>
                      <a:pt x="6013" y="204125"/>
                    </a:lnTo>
                    <a:lnTo>
                      <a:pt x="5411" y="204325"/>
                    </a:lnTo>
                    <a:lnTo>
                      <a:pt x="1803" y="204325"/>
                    </a:lnTo>
                    <a:lnTo>
                      <a:pt x="0" y="203326"/>
                    </a:lnTo>
                    <a:lnTo>
                      <a:pt x="0" y="201329"/>
                    </a:lnTo>
                    <a:lnTo>
                      <a:pt x="0" y="200929"/>
                    </a:lnTo>
                    <a:lnTo>
                      <a:pt x="3307" y="191741"/>
                    </a:lnTo>
                    <a:lnTo>
                      <a:pt x="4109" y="191342"/>
                    </a:lnTo>
                    <a:lnTo>
                      <a:pt x="6414" y="191042"/>
                    </a:lnTo>
                    <a:lnTo>
                      <a:pt x="10222" y="190843"/>
                    </a:lnTo>
                    <a:lnTo>
                      <a:pt x="15634" y="190843"/>
                    </a:lnTo>
                    <a:lnTo>
                      <a:pt x="21647" y="190543"/>
                    </a:lnTo>
                    <a:lnTo>
                      <a:pt x="46490" y="139050"/>
                    </a:lnTo>
                    <a:lnTo>
                      <a:pt x="64699" y="66866"/>
                    </a:lnTo>
                    <a:lnTo>
                      <a:pt x="75072" y="23574"/>
                    </a:lnTo>
                    <a:lnTo>
                      <a:pt x="76368" y="16477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7903591" y="4322723"/>
              <a:ext cx="610076" cy="318135"/>
              <a:chOff x="10538121" y="5763630"/>
              <a:chExt cx="813435" cy="42418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10538332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27152" y="288582"/>
                    </a:moveTo>
                    <a:lnTo>
                      <a:pt x="63360" y="288582"/>
                    </a:lnTo>
                    <a:lnTo>
                      <a:pt x="97812" y="288817"/>
                    </a:lnTo>
                    <a:lnTo>
                      <a:pt x="120776" y="289432"/>
                    </a:lnTo>
                    <a:lnTo>
                      <a:pt x="124739" y="289432"/>
                    </a:lnTo>
                    <a:lnTo>
                      <a:pt x="127012" y="288721"/>
                    </a:lnTo>
                    <a:lnTo>
                      <a:pt x="127152" y="288582"/>
                    </a:lnTo>
                    <a:close/>
                  </a:path>
                  <a:path w="305434" h="289560">
                    <a:moveTo>
                      <a:pt x="170103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755" y="196674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496" y="288721"/>
                    </a:lnTo>
                    <a:lnTo>
                      <a:pt x="13601" y="288582"/>
                    </a:lnTo>
                    <a:lnTo>
                      <a:pt x="127152" y="288582"/>
                    </a:lnTo>
                    <a:lnTo>
                      <a:pt x="128422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13" y="269366"/>
                    </a:lnTo>
                    <a:lnTo>
                      <a:pt x="96100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7" y="249910"/>
                    </a:lnTo>
                    <a:lnTo>
                      <a:pt x="98182" y="233994"/>
                    </a:lnTo>
                    <a:lnTo>
                      <a:pt x="103759" y="212305"/>
                    </a:lnTo>
                    <a:lnTo>
                      <a:pt x="116522" y="161874"/>
                    </a:lnTo>
                    <a:lnTo>
                      <a:pt x="156921" y="161874"/>
                    </a:lnTo>
                    <a:lnTo>
                      <a:pt x="188925" y="161455"/>
                    </a:lnTo>
                    <a:lnTo>
                      <a:pt x="243674" y="148107"/>
                    </a:lnTo>
                    <a:lnTo>
                      <a:pt x="249849" y="144500"/>
                    </a:lnTo>
                    <a:lnTo>
                      <a:pt x="153949" y="144500"/>
                    </a:lnTo>
                    <a:lnTo>
                      <a:pt x="138873" y="144448"/>
                    </a:lnTo>
                    <a:lnTo>
                      <a:pt x="128106" y="144291"/>
                    </a:lnTo>
                    <a:lnTo>
                      <a:pt x="121647" y="144029"/>
                    </a:lnTo>
                    <a:lnTo>
                      <a:pt x="119494" y="143662"/>
                    </a:lnTo>
                    <a:lnTo>
                      <a:pt x="119972" y="141697"/>
                    </a:lnTo>
                    <a:lnTo>
                      <a:pt x="121408" y="136240"/>
                    </a:lnTo>
                    <a:lnTo>
                      <a:pt x="127152" y="114846"/>
                    </a:lnTo>
                    <a:lnTo>
                      <a:pt x="131041" y="100196"/>
                    </a:lnTo>
                    <a:lnTo>
                      <a:pt x="134699" y="86023"/>
                    </a:lnTo>
                    <a:lnTo>
                      <a:pt x="138393" y="71297"/>
                    </a:lnTo>
                    <a:lnTo>
                      <a:pt x="147675" y="33162"/>
                    </a:lnTo>
                    <a:lnTo>
                      <a:pt x="149294" y="26726"/>
                    </a:lnTo>
                    <a:lnTo>
                      <a:pt x="150114" y="23736"/>
                    </a:lnTo>
                    <a:lnTo>
                      <a:pt x="151536" y="21475"/>
                    </a:lnTo>
                    <a:lnTo>
                      <a:pt x="154089" y="20205"/>
                    </a:lnTo>
                    <a:lnTo>
                      <a:pt x="157772" y="19913"/>
                    </a:lnTo>
                    <a:lnTo>
                      <a:pt x="162940" y="19913"/>
                    </a:lnTo>
                    <a:lnTo>
                      <a:pt x="165989" y="19634"/>
                    </a:lnTo>
                    <a:lnTo>
                      <a:pt x="170103" y="19494"/>
                    </a:lnTo>
                    <a:close/>
                  </a:path>
                  <a:path w="305434" h="289560">
                    <a:moveTo>
                      <a:pt x="104749" y="268808"/>
                    </a:moveTo>
                    <a:lnTo>
                      <a:pt x="98513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49" y="268808"/>
                    </a:lnTo>
                    <a:close/>
                  </a:path>
                  <a:path w="305434" h="289560">
                    <a:moveTo>
                      <a:pt x="154800" y="0"/>
                    </a:moveTo>
                    <a:lnTo>
                      <a:pt x="93556" y="211"/>
                    </a:lnTo>
                    <a:lnTo>
                      <a:pt x="67614" y="14554"/>
                    </a:lnTo>
                    <a:lnTo>
                      <a:pt x="67614" y="17373"/>
                    </a:lnTo>
                    <a:lnTo>
                      <a:pt x="68605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093" y="19494"/>
                    </a:lnTo>
                    <a:lnTo>
                      <a:pt x="214115" y="19919"/>
                    </a:lnTo>
                    <a:lnTo>
                      <a:pt x="253593" y="32486"/>
                    </a:lnTo>
                    <a:lnTo>
                      <a:pt x="260261" y="50990"/>
                    </a:lnTo>
                    <a:lnTo>
                      <a:pt x="260172" y="56362"/>
                    </a:lnTo>
                    <a:lnTo>
                      <a:pt x="250985" y="100196"/>
                    </a:lnTo>
                    <a:lnTo>
                      <a:pt x="224963" y="132584"/>
                    </a:lnTo>
                    <a:lnTo>
                      <a:pt x="168821" y="144500"/>
                    </a:lnTo>
                    <a:lnTo>
                      <a:pt x="249849" y="144500"/>
                    </a:lnTo>
                    <a:lnTo>
                      <a:pt x="289554" y="110680"/>
                    </a:lnTo>
                    <a:lnTo>
                      <a:pt x="305333" y="64833"/>
                    </a:lnTo>
                    <a:lnTo>
                      <a:pt x="304007" y="52150"/>
                    </a:lnTo>
                    <a:lnTo>
                      <a:pt x="276924" y="14700"/>
                    </a:lnTo>
                    <a:lnTo>
                      <a:pt x="241122" y="1269"/>
                    </a:lnTo>
                    <a:lnTo>
                      <a:pt x="233654" y="875"/>
                    </a:lnTo>
                    <a:lnTo>
                      <a:pt x="154800" y="0"/>
                    </a:lnTo>
                    <a:close/>
                  </a:path>
                  <a:path w="305434" h="289560">
                    <a:moveTo>
                      <a:pt x="162940" y="19913"/>
                    </a:moveTo>
                    <a:lnTo>
                      <a:pt x="157772" y="19913"/>
                    </a:lnTo>
                    <a:lnTo>
                      <a:pt x="158051" y="20205"/>
                    </a:lnTo>
                    <a:lnTo>
                      <a:pt x="159753" y="20205"/>
                    </a:lnTo>
                    <a:lnTo>
                      <a:pt x="162940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10538333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10657621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10883645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15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6" y="296575"/>
                    </a:lnTo>
                    <a:lnTo>
                      <a:pt x="28786" y="349544"/>
                    </a:lnTo>
                    <a:lnTo>
                      <a:pt x="57914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0" y="406459"/>
                    </a:lnTo>
                    <a:lnTo>
                      <a:pt x="76542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48" y="254671"/>
                    </a:lnTo>
                    <a:lnTo>
                      <a:pt x="31038" y="211874"/>
                    </a:lnTo>
                    <a:lnTo>
                      <a:pt x="31491" y="189918"/>
                    </a:lnTo>
                    <a:lnTo>
                      <a:pt x="35110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36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1088364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11023561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58902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284" y="198505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22" y="288010"/>
                    </a:lnTo>
                    <a:lnTo>
                      <a:pt x="5384" y="289140"/>
                    </a:lnTo>
                    <a:lnTo>
                      <a:pt x="9779" y="289432"/>
                    </a:lnTo>
                    <a:lnTo>
                      <a:pt x="86334" y="289432"/>
                    </a:lnTo>
                    <a:lnTo>
                      <a:pt x="168833" y="289001"/>
                    </a:lnTo>
                    <a:lnTo>
                      <a:pt x="174790" y="288162"/>
                    </a:lnTo>
                    <a:lnTo>
                      <a:pt x="204605" y="280428"/>
                    </a:lnTo>
                    <a:lnTo>
                      <a:pt x="226983" y="269938"/>
                    </a:lnTo>
                    <a:lnTo>
                      <a:pt x="144589" y="269938"/>
                    </a:lnTo>
                    <a:lnTo>
                      <a:pt x="141757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8" y="93016"/>
                    </a:lnTo>
                    <a:lnTo>
                      <a:pt x="141933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59" h="289560">
                    <a:moveTo>
                      <a:pt x="157352" y="0"/>
                    </a:moveTo>
                    <a:lnTo>
                      <a:pt x="78330" y="241"/>
                    </a:lnTo>
                    <a:lnTo>
                      <a:pt x="68046" y="12992"/>
                    </a:lnTo>
                    <a:lnTo>
                      <a:pt x="68046" y="17513"/>
                    </a:lnTo>
                    <a:lnTo>
                      <a:pt x="69037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74" y="19494"/>
                    </a:lnTo>
                    <a:lnTo>
                      <a:pt x="194208" y="19773"/>
                    </a:lnTo>
                    <a:lnTo>
                      <a:pt x="198882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9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28" y="145770"/>
                    </a:lnTo>
                    <a:lnTo>
                      <a:pt x="262947" y="188600"/>
                    </a:lnTo>
                    <a:lnTo>
                      <a:pt x="240355" y="227244"/>
                    </a:lnTo>
                    <a:lnTo>
                      <a:pt x="193498" y="261251"/>
                    </a:lnTo>
                    <a:lnTo>
                      <a:pt x="144589" y="269938"/>
                    </a:lnTo>
                    <a:lnTo>
                      <a:pt x="226983" y="269938"/>
                    </a:lnTo>
                    <a:lnTo>
                      <a:pt x="281952" y="225437"/>
                    </a:lnTo>
                    <a:lnTo>
                      <a:pt x="316082" y="169506"/>
                    </a:lnTo>
                    <a:lnTo>
                      <a:pt x="327456" y="106794"/>
                    </a:lnTo>
                    <a:lnTo>
                      <a:pt x="325942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80" y="431"/>
                    </a:lnTo>
                    <a:lnTo>
                      <a:pt x="15735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11023562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11112230" y="5811515"/>
                <a:ext cx="196473" cy="250865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0" name="object 90"/>
            <p:cNvGrpSpPr/>
            <p:nvPr/>
          </p:nvGrpSpPr>
          <p:grpSpPr>
            <a:xfrm>
              <a:off x="8627607" y="4444448"/>
              <a:ext cx="212884" cy="74771"/>
              <a:chOff x="11503476" y="5925930"/>
              <a:chExt cx="283845" cy="99695"/>
            </a:xfrm>
          </p:grpSpPr>
          <p:sp>
            <p:nvSpPr>
              <p:cNvPr id="91" name="object 91"/>
              <p:cNvSpPr/>
              <p:nvPr/>
            </p:nvSpPr>
            <p:spPr>
              <a:xfrm>
                <a:off x="1150368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59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73" y="15544"/>
                    </a:lnTo>
                    <a:lnTo>
                      <a:pt x="6807" y="16954"/>
                    </a:lnTo>
                    <a:lnTo>
                      <a:pt x="142049" y="16954"/>
                    </a:lnTo>
                    <a:lnTo>
                      <a:pt x="277279" y="16522"/>
                    </a:lnTo>
                    <a:lnTo>
                      <a:pt x="281241" y="14262"/>
                    </a:lnTo>
                    <a:lnTo>
                      <a:pt x="283235" y="11582"/>
                    </a:lnTo>
                    <a:lnTo>
                      <a:pt x="283235" y="5092"/>
                    </a:lnTo>
                    <a:lnTo>
                      <a:pt x="281101" y="2260"/>
                    </a:lnTo>
                    <a:lnTo>
                      <a:pt x="276859" y="0"/>
                    </a:lnTo>
                    <a:close/>
                  </a:path>
                  <a:path w="283845" h="99695">
                    <a:moveTo>
                      <a:pt x="277279" y="82207"/>
                    </a:moveTo>
                    <a:lnTo>
                      <a:pt x="6807" y="82207"/>
                    </a:lnTo>
                    <a:lnTo>
                      <a:pt x="2273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59" y="99161"/>
                    </a:lnTo>
                    <a:lnTo>
                      <a:pt x="281101" y="97180"/>
                    </a:lnTo>
                    <a:lnTo>
                      <a:pt x="283235" y="94361"/>
                    </a:lnTo>
                    <a:lnTo>
                      <a:pt x="283235" y="87858"/>
                    </a:lnTo>
                    <a:lnTo>
                      <a:pt x="281241" y="85039"/>
                    </a:lnTo>
                    <a:lnTo>
                      <a:pt x="277279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11503688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3" name="object 93"/>
            <p:cNvGrpSpPr/>
            <p:nvPr/>
          </p:nvGrpSpPr>
          <p:grpSpPr>
            <a:xfrm>
              <a:off x="8958998" y="4349420"/>
              <a:ext cx="134779" cy="219075"/>
              <a:chOff x="11945330" y="5799226"/>
              <a:chExt cx="179705" cy="292100"/>
            </a:xfrm>
          </p:grpSpPr>
          <p:sp>
            <p:nvSpPr>
              <p:cNvPr id="94" name="object 94"/>
              <p:cNvSpPr/>
              <p:nvPr/>
            </p:nvSpPr>
            <p:spPr>
              <a:xfrm>
                <a:off x="11945543" y="5799429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89306" y="0"/>
                    </a:moveTo>
                    <a:lnTo>
                      <a:pt x="37233" y="19309"/>
                    </a:lnTo>
                    <a:lnTo>
                      <a:pt x="13630" y="55806"/>
                    </a:lnTo>
                    <a:lnTo>
                      <a:pt x="1514" y="111955"/>
                    </a:lnTo>
                    <a:lnTo>
                      <a:pt x="0" y="146621"/>
                    </a:lnTo>
                    <a:lnTo>
                      <a:pt x="1143" y="177530"/>
                    </a:lnTo>
                    <a:lnTo>
                      <a:pt x="10286" y="227745"/>
                    </a:lnTo>
                    <a:lnTo>
                      <a:pt x="28384" y="262837"/>
                    </a:lnTo>
                    <a:lnTo>
                      <a:pt x="61849" y="287208"/>
                    </a:lnTo>
                    <a:lnTo>
                      <a:pt x="82359" y="291553"/>
                    </a:lnTo>
                    <a:lnTo>
                      <a:pt x="89725" y="291553"/>
                    </a:lnTo>
                    <a:lnTo>
                      <a:pt x="130155" y="280243"/>
                    </a:lnTo>
                    <a:lnTo>
                      <a:pt x="137363" y="275450"/>
                    </a:lnTo>
                    <a:lnTo>
                      <a:pt x="89725" y="275450"/>
                    </a:lnTo>
                    <a:lnTo>
                      <a:pt x="81355" y="274655"/>
                    </a:lnTo>
                    <a:lnTo>
                      <a:pt x="50607" y="248223"/>
                    </a:lnTo>
                    <a:lnTo>
                      <a:pt x="42530" y="196630"/>
                    </a:lnTo>
                    <a:lnTo>
                      <a:pt x="41681" y="141122"/>
                    </a:lnTo>
                    <a:lnTo>
                      <a:pt x="41858" y="117544"/>
                    </a:lnTo>
                    <a:lnTo>
                      <a:pt x="43594" y="72147"/>
                    </a:lnTo>
                    <a:lnTo>
                      <a:pt x="54243" y="35284"/>
                    </a:lnTo>
                    <a:lnTo>
                      <a:pt x="89725" y="15684"/>
                    </a:lnTo>
                    <a:lnTo>
                      <a:pt x="137031" y="15684"/>
                    </a:lnTo>
                    <a:lnTo>
                      <a:pt x="130124" y="11023"/>
                    </a:lnTo>
                    <a:lnTo>
                      <a:pt x="119920" y="6204"/>
                    </a:lnTo>
                    <a:lnTo>
                      <a:pt x="109715" y="2759"/>
                    </a:lnTo>
                    <a:lnTo>
                      <a:pt x="99509" y="690"/>
                    </a:lnTo>
                    <a:lnTo>
                      <a:pt x="89306" y="0"/>
                    </a:lnTo>
                    <a:close/>
                  </a:path>
                  <a:path w="179070" h="292100">
                    <a:moveTo>
                      <a:pt x="137031" y="15684"/>
                    </a:moveTo>
                    <a:lnTo>
                      <a:pt x="89725" y="15684"/>
                    </a:lnTo>
                    <a:lnTo>
                      <a:pt x="98155" y="16532"/>
                    </a:lnTo>
                    <a:lnTo>
                      <a:pt x="105997" y="19075"/>
                    </a:lnTo>
                    <a:lnTo>
                      <a:pt x="131804" y="50936"/>
                    </a:lnTo>
                    <a:lnTo>
                      <a:pt x="136489" y="89841"/>
                    </a:lnTo>
                    <a:lnTo>
                      <a:pt x="137292" y="146621"/>
                    </a:lnTo>
                    <a:lnTo>
                      <a:pt x="136992" y="170173"/>
                    </a:lnTo>
                    <a:lnTo>
                      <a:pt x="135287" y="213183"/>
                    </a:lnTo>
                    <a:lnTo>
                      <a:pt x="124229" y="255746"/>
                    </a:lnTo>
                    <a:lnTo>
                      <a:pt x="89725" y="275450"/>
                    </a:lnTo>
                    <a:lnTo>
                      <a:pt x="137363" y="275450"/>
                    </a:lnTo>
                    <a:lnTo>
                      <a:pt x="168750" y="227745"/>
                    </a:lnTo>
                    <a:lnTo>
                      <a:pt x="177890" y="177530"/>
                    </a:lnTo>
                    <a:lnTo>
                      <a:pt x="179031" y="146621"/>
                    </a:lnTo>
                    <a:lnTo>
                      <a:pt x="178048" y="117544"/>
                    </a:lnTo>
                    <a:lnTo>
                      <a:pt x="170180" y="69238"/>
                    </a:lnTo>
                    <a:lnTo>
                      <a:pt x="148629" y="26279"/>
                    </a:lnTo>
                    <a:lnTo>
                      <a:pt x="139856" y="17590"/>
                    </a:lnTo>
                    <a:lnTo>
                      <a:pt x="137031" y="1568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11945542" y="5799438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24240" y="34324"/>
                    </a:moveTo>
                    <a:lnTo>
                      <a:pt x="37237" y="19307"/>
                    </a:lnTo>
                    <a:lnTo>
                      <a:pt x="52414" y="8581"/>
                    </a:lnTo>
                    <a:lnTo>
                      <a:pt x="69770" y="2145"/>
                    </a:lnTo>
                    <a:lnTo>
                      <a:pt x="89306" y="0"/>
                    </a:lnTo>
                    <a:lnTo>
                      <a:pt x="99512" y="688"/>
                    </a:lnTo>
                    <a:lnTo>
                      <a:pt x="139860" y="17585"/>
                    </a:lnTo>
                    <a:lnTo>
                      <a:pt x="163303" y="50003"/>
                    </a:lnTo>
                    <a:lnTo>
                      <a:pt x="175104" y="91743"/>
                    </a:lnTo>
                    <a:lnTo>
                      <a:pt x="179037" y="146620"/>
                    </a:lnTo>
                    <a:lnTo>
                      <a:pt x="177895" y="177528"/>
                    </a:lnTo>
                    <a:lnTo>
                      <a:pt x="168751" y="227743"/>
                    </a:lnTo>
                    <a:lnTo>
                      <a:pt x="150651" y="263047"/>
                    </a:lnTo>
                    <a:lnTo>
                      <a:pt x="117187" y="286804"/>
                    </a:lnTo>
                    <a:lnTo>
                      <a:pt x="89731" y="291545"/>
                    </a:lnTo>
                    <a:lnTo>
                      <a:pt x="82360" y="291545"/>
                    </a:lnTo>
                    <a:lnTo>
                      <a:pt x="41676" y="275442"/>
                    </a:lnTo>
                    <a:lnTo>
                      <a:pt x="10286" y="227743"/>
                    </a:lnTo>
                    <a:lnTo>
                      <a:pt x="1142" y="177528"/>
                    </a:lnTo>
                    <a:lnTo>
                      <a:pt x="0" y="146620"/>
                    </a:lnTo>
                    <a:lnTo>
                      <a:pt x="1515" y="111951"/>
                    </a:lnTo>
                    <a:lnTo>
                      <a:pt x="6060" y="81679"/>
                    </a:lnTo>
                    <a:lnTo>
                      <a:pt x="13635" y="55803"/>
                    </a:lnTo>
                    <a:lnTo>
                      <a:pt x="24240" y="34324"/>
                    </a:lnTo>
                    <a:close/>
                  </a:path>
                  <a:path w="179070" h="292100">
                    <a:moveTo>
                      <a:pt x="119925" y="29239"/>
                    </a:moveTo>
                    <a:lnTo>
                      <a:pt x="113254" y="23306"/>
                    </a:lnTo>
                    <a:lnTo>
                      <a:pt x="105998" y="19069"/>
                    </a:lnTo>
                    <a:lnTo>
                      <a:pt x="98157" y="16526"/>
                    </a:lnTo>
                    <a:lnTo>
                      <a:pt x="89731" y="15679"/>
                    </a:lnTo>
                    <a:lnTo>
                      <a:pt x="81119" y="16526"/>
                    </a:lnTo>
                    <a:lnTo>
                      <a:pt x="50287" y="42375"/>
                    </a:lnTo>
                    <a:lnTo>
                      <a:pt x="42526" y="89836"/>
                    </a:lnTo>
                    <a:lnTo>
                      <a:pt x="41676" y="141111"/>
                    </a:lnTo>
                    <a:lnTo>
                      <a:pt x="41888" y="171728"/>
                    </a:lnTo>
                    <a:lnTo>
                      <a:pt x="43590" y="215798"/>
                    </a:lnTo>
                    <a:lnTo>
                      <a:pt x="54965" y="256029"/>
                    </a:lnTo>
                    <a:lnTo>
                      <a:pt x="89731" y="275442"/>
                    </a:lnTo>
                    <a:lnTo>
                      <a:pt x="97918" y="274648"/>
                    </a:lnTo>
                    <a:lnTo>
                      <a:pt x="128643" y="247474"/>
                    </a:lnTo>
                    <a:lnTo>
                      <a:pt x="136298" y="194187"/>
                    </a:lnTo>
                    <a:lnTo>
                      <a:pt x="137361" y="141111"/>
                    </a:lnTo>
                    <a:lnTo>
                      <a:pt x="137149" y="113011"/>
                    </a:lnTo>
                    <a:lnTo>
                      <a:pt x="135447" y="72542"/>
                    </a:lnTo>
                    <a:lnTo>
                      <a:pt x="124789" y="35463"/>
                    </a:lnTo>
                    <a:lnTo>
                      <a:pt x="119925" y="2923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6" name="object 96"/>
            <p:cNvGrpSpPr/>
            <p:nvPr/>
          </p:nvGrpSpPr>
          <p:grpSpPr>
            <a:xfrm>
              <a:off x="9232982" y="4322723"/>
              <a:ext cx="13335" cy="318135"/>
              <a:chOff x="12310643" y="5763630"/>
              <a:chExt cx="17780" cy="424180"/>
            </a:xfrm>
          </p:grpSpPr>
          <p:sp>
            <p:nvSpPr>
              <p:cNvPr id="97" name="object 97"/>
              <p:cNvSpPr/>
              <p:nvPr/>
            </p:nvSpPr>
            <p:spPr>
              <a:xfrm>
                <a:off x="12310846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2310856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99" name="object 99"/>
            <p:cNvSpPr/>
            <p:nvPr/>
          </p:nvSpPr>
          <p:spPr>
            <a:xfrm>
              <a:off x="9379053" y="4261670"/>
              <a:ext cx="457625" cy="3032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0" name="object 100"/>
            <p:cNvGrpSpPr/>
            <p:nvPr/>
          </p:nvGrpSpPr>
          <p:grpSpPr>
            <a:xfrm>
              <a:off x="9914907" y="4522631"/>
              <a:ext cx="42863" cy="100965"/>
              <a:chOff x="13219876" y="6030174"/>
              <a:chExt cx="57150" cy="134620"/>
            </a:xfrm>
          </p:grpSpPr>
          <p:sp>
            <p:nvSpPr>
              <p:cNvPr id="101" name="object 101"/>
              <p:cNvSpPr/>
              <p:nvPr/>
            </p:nvSpPr>
            <p:spPr>
              <a:xfrm>
                <a:off x="13220065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19" y="0"/>
                    </a:moveTo>
                    <a:lnTo>
                      <a:pt x="17398" y="0"/>
                    </a:lnTo>
                    <a:lnTo>
                      <a:pt x="11302" y="2552"/>
                    </a:lnTo>
                    <a:lnTo>
                      <a:pt x="2286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46" y="48882"/>
                    </a:lnTo>
                    <a:lnTo>
                      <a:pt x="18669" y="51282"/>
                    </a:lnTo>
                    <a:lnTo>
                      <a:pt x="26415" y="51282"/>
                    </a:lnTo>
                    <a:lnTo>
                      <a:pt x="28067" y="50990"/>
                    </a:lnTo>
                    <a:lnTo>
                      <a:pt x="33146" y="50850"/>
                    </a:lnTo>
                    <a:lnTo>
                      <a:pt x="34417" y="50571"/>
                    </a:lnTo>
                    <a:lnTo>
                      <a:pt x="36194" y="49441"/>
                    </a:lnTo>
                    <a:lnTo>
                      <a:pt x="40004" y="47891"/>
                    </a:lnTo>
                    <a:lnTo>
                      <a:pt x="40386" y="47459"/>
                    </a:lnTo>
                    <a:lnTo>
                      <a:pt x="40386" y="52552"/>
                    </a:lnTo>
                    <a:lnTo>
                      <a:pt x="30225" y="92519"/>
                    </a:lnTo>
                    <a:lnTo>
                      <a:pt x="8763" y="120777"/>
                    </a:lnTo>
                    <a:lnTo>
                      <a:pt x="7238" y="123037"/>
                    </a:lnTo>
                    <a:lnTo>
                      <a:pt x="7238" y="125298"/>
                    </a:lnTo>
                    <a:lnTo>
                      <a:pt x="8508" y="127127"/>
                    </a:lnTo>
                    <a:lnTo>
                      <a:pt x="13588" y="132219"/>
                    </a:lnTo>
                    <a:lnTo>
                      <a:pt x="15494" y="133489"/>
                    </a:lnTo>
                    <a:lnTo>
                      <a:pt x="16636" y="133489"/>
                    </a:lnTo>
                    <a:lnTo>
                      <a:pt x="17398" y="133769"/>
                    </a:lnTo>
                    <a:lnTo>
                      <a:pt x="43433" y="100863"/>
                    </a:lnTo>
                    <a:lnTo>
                      <a:pt x="55181" y="62509"/>
                    </a:lnTo>
                    <a:lnTo>
                      <a:pt x="56133" y="47891"/>
                    </a:lnTo>
                    <a:lnTo>
                      <a:pt x="55373" y="35546"/>
                    </a:lnTo>
                    <a:lnTo>
                      <a:pt x="53482" y="25217"/>
                    </a:lnTo>
                    <a:lnTo>
                      <a:pt x="50472" y="16900"/>
                    </a:lnTo>
                    <a:lnTo>
                      <a:pt x="46354" y="10591"/>
                    </a:lnTo>
                    <a:lnTo>
                      <a:pt x="40131" y="3530"/>
                    </a:lnTo>
                    <a:lnTo>
                      <a:pt x="3301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13220089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03" name="object 103"/>
            <p:cNvSpPr/>
            <p:nvPr/>
          </p:nvSpPr>
          <p:spPr>
            <a:xfrm>
              <a:off x="10038650" y="4420294"/>
              <a:ext cx="335409" cy="19139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4" name="object 104"/>
            <p:cNvGrpSpPr/>
            <p:nvPr/>
          </p:nvGrpSpPr>
          <p:grpSpPr>
            <a:xfrm>
              <a:off x="10427446" y="4322723"/>
              <a:ext cx="76676" cy="318135"/>
              <a:chOff x="13903261" y="5763630"/>
              <a:chExt cx="102235" cy="424180"/>
            </a:xfrm>
          </p:grpSpPr>
          <p:sp>
            <p:nvSpPr>
              <p:cNvPr id="105" name="object 105"/>
              <p:cNvSpPr/>
              <p:nvPr/>
            </p:nvSpPr>
            <p:spPr>
              <a:xfrm>
                <a:off x="13903452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207" y="0"/>
                    </a:moveTo>
                    <a:lnTo>
                      <a:pt x="3809" y="0"/>
                    </a:lnTo>
                    <a:lnTo>
                      <a:pt x="2159" y="419"/>
                    </a:lnTo>
                    <a:lnTo>
                      <a:pt x="76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99" y="10591"/>
                    </a:lnTo>
                    <a:lnTo>
                      <a:pt x="33535" y="48753"/>
                    </a:lnTo>
                    <a:lnTo>
                      <a:pt x="54133" y="95021"/>
                    </a:lnTo>
                    <a:lnTo>
                      <a:pt x="66492" y="149394"/>
                    </a:lnTo>
                    <a:lnTo>
                      <a:pt x="70611" y="211874"/>
                    </a:lnTo>
                    <a:lnTo>
                      <a:pt x="66492" y="274353"/>
                    </a:lnTo>
                    <a:lnTo>
                      <a:pt x="54133" y="328726"/>
                    </a:lnTo>
                    <a:lnTo>
                      <a:pt x="33535" y="374994"/>
                    </a:lnTo>
                    <a:lnTo>
                      <a:pt x="4699" y="413156"/>
                    </a:lnTo>
                    <a:lnTo>
                      <a:pt x="0" y="418668"/>
                    </a:lnTo>
                    <a:lnTo>
                      <a:pt x="761" y="421639"/>
                    </a:lnTo>
                    <a:lnTo>
                      <a:pt x="1905" y="423329"/>
                    </a:lnTo>
                    <a:lnTo>
                      <a:pt x="2540" y="423748"/>
                    </a:lnTo>
                    <a:lnTo>
                      <a:pt x="13207" y="423748"/>
                    </a:lnTo>
                    <a:lnTo>
                      <a:pt x="14859" y="422059"/>
                    </a:lnTo>
                    <a:lnTo>
                      <a:pt x="20065" y="418109"/>
                    </a:lnTo>
                    <a:lnTo>
                      <a:pt x="48434" y="388688"/>
                    </a:lnTo>
                    <a:lnTo>
                      <a:pt x="76717" y="340699"/>
                    </a:lnTo>
                    <a:lnTo>
                      <a:pt x="90318" y="302902"/>
                    </a:lnTo>
                    <a:lnTo>
                      <a:pt x="99262" y="253907"/>
                    </a:lnTo>
                    <a:lnTo>
                      <a:pt x="101726" y="211874"/>
                    </a:lnTo>
                    <a:lnTo>
                      <a:pt x="100584" y="183113"/>
                    </a:lnTo>
                    <a:lnTo>
                      <a:pt x="91440" y="127174"/>
                    </a:lnTo>
                    <a:lnTo>
                      <a:pt x="72937" y="74203"/>
                    </a:lnTo>
                    <a:lnTo>
                      <a:pt x="43791" y="29283"/>
                    </a:lnTo>
                    <a:lnTo>
                      <a:pt x="25146" y="10160"/>
                    </a:lnTo>
                    <a:lnTo>
                      <a:pt x="13207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13903474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07" name="object 107"/>
            <p:cNvGrpSpPr/>
            <p:nvPr/>
          </p:nvGrpSpPr>
          <p:grpSpPr>
            <a:xfrm>
              <a:off x="10559178" y="4522949"/>
              <a:ext cx="39052" cy="38576"/>
              <a:chOff x="14078904" y="6030598"/>
              <a:chExt cx="52069" cy="51435"/>
            </a:xfrm>
          </p:grpSpPr>
          <p:sp>
            <p:nvSpPr>
              <p:cNvPr id="108" name="object 108"/>
              <p:cNvSpPr/>
              <p:nvPr/>
            </p:nvSpPr>
            <p:spPr>
              <a:xfrm>
                <a:off x="14079093" y="6030811"/>
                <a:ext cx="51435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1434" h="51435">
                    <a:moveTo>
                      <a:pt x="32385" y="0"/>
                    </a:moveTo>
                    <a:lnTo>
                      <a:pt x="18161" y="0"/>
                    </a:lnTo>
                    <a:lnTo>
                      <a:pt x="12065" y="2540"/>
                    </a:lnTo>
                    <a:lnTo>
                      <a:pt x="2413" y="12712"/>
                    </a:lnTo>
                    <a:lnTo>
                      <a:pt x="0" y="18643"/>
                    </a:lnTo>
                    <a:lnTo>
                      <a:pt x="253" y="32766"/>
                    </a:lnTo>
                    <a:lnTo>
                      <a:pt x="2921" y="38836"/>
                    </a:lnTo>
                    <a:lnTo>
                      <a:pt x="12446" y="48450"/>
                    </a:lnTo>
                    <a:lnTo>
                      <a:pt x="18542" y="50850"/>
                    </a:lnTo>
                    <a:lnTo>
                      <a:pt x="33401" y="50850"/>
                    </a:lnTo>
                    <a:lnTo>
                      <a:pt x="39370" y="48310"/>
                    </a:lnTo>
                    <a:lnTo>
                      <a:pt x="49022" y="38138"/>
                    </a:lnTo>
                    <a:lnTo>
                      <a:pt x="51435" y="32054"/>
                    </a:lnTo>
                    <a:lnTo>
                      <a:pt x="51180" y="17373"/>
                    </a:lnTo>
                    <a:lnTo>
                      <a:pt x="48514" y="11303"/>
                    </a:lnTo>
                    <a:lnTo>
                      <a:pt x="38226" y="226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14079117" y="6030810"/>
                <a:ext cx="52069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51435">
                    <a:moveTo>
                      <a:pt x="0" y="25425"/>
                    </a:moveTo>
                    <a:lnTo>
                      <a:pt x="0" y="18645"/>
                    </a:lnTo>
                    <a:lnTo>
                      <a:pt x="2409" y="12712"/>
                    </a:lnTo>
                    <a:lnTo>
                      <a:pt x="7229" y="7627"/>
                    </a:lnTo>
                    <a:lnTo>
                      <a:pt x="12049" y="2542"/>
                    </a:lnTo>
                    <a:lnTo>
                      <a:pt x="18144" y="0"/>
                    </a:lnTo>
                    <a:lnTo>
                      <a:pt x="25516" y="0"/>
                    </a:lnTo>
                    <a:lnTo>
                      <a:pt x="32320" y="0"/>
                    </a:lnTo>
                    <a:lnTo>
                      <a:pt x="38274" y="2259"/>
                    </a:lnTo>
                    <a:lnTo>
                      <a:pt x="43377" y="6780"/>
                    </a:lnTo>
                    <a:lnTo>
                      <a:pt x="48480" y="11300"/>
                    </a:lnTo>
                    <a:lnTo>
                      <a:pt x="51173" y="17374"/>
                    </a:lnTo>
                    <a:lnTo>
                      <a:pt x="51457" y="25001"/>
                    </a:lnTo>
                    <a:lnTo>
                      <a:pt x="51457" y="32064"/>
                    </a:lnTo>
                    <a:lnTo>
                      <a:pt x="49047" y="38138"/>
                    </a:lnTo>
                    <a:lnTo>
                      <a:pt x="44227" y="43223"/>
                    </a:lnTo>
                    <a:lnTo>
                      <a:pt x="39408" y="48308"/>
                    </a:lnTo>
                    <a:lnTo>
                      <a:pt x="33312" y="50851"/>
                    </a:lnTo>
                    <a:lnTo>
                      <a:pt x="25941" y="50851"/>
                    </a:lnTo>
                    <a:lnTo>
                      <a:pt x="18570" y="50851"/>
                    </a:lnTo>
                    <a:lnTo>
                      <a:pt x="12474" y="48449"/>
                    </a:lnTo>
                    <a:lnTo>
                      <a:pt x="7654" y="43647"/>
                    </a:lnTo>
                    <a:lnTo>
                      <a:pt x="2835" y="38844"/>
                    </a:lnTo>
                    <a:lnTo>
                      <a:pt x="283" y="32770"/>
                    </a:lnTo>
                    <a:lnTo>
                      <a:pt x="0" y="25425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sp>
        <p:nvSpPr>
          <p:cNvPr id="110" name="object 110"/>
          <p:cNvSpPr txBox="1"/>
          <p:nvPr/>
        </p:nvSpPr>
        <p:spPr>
          <a:xfrm>
            <a:off x="742949" y="5472121"/>
            <a:ext cx="10567308" cy="76206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8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NLL </a:t>
            </a:r>
            <a:r>
              <a:rPr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 </a:t>
            </a:r>
            <a:r>
              <a:rPr sz="2400" spc="-16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has </a:t>
            </a:r>
            <a:r>
              <a:rPr sz="2400" spc="-16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sum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over</a:t>
            </a:r>
            <a:r>
              <a:rPr sz="2400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i="1" spc="-169" dirty="0" smtClean="0">
                <a:solidFill>
                  <a:srgbClr val="373737"/>
                </a:solidFill>
                <a:latin typeface="Cambria Math" charset="0"/>
                <a:ea typeface="Cambria Math" charset="0"/>
                <a:cs typeface="Cambria Math" charset="0"/>
              </a:rPr>
              <a:t>K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</a:t>
            </a:r>
            <a:r>
              <a:rPr lang="en-US"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-sized </a:t>
            </a:r>
            <a:r>
              <a:rPr lang="en-US" sz="2400" spc="-14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window, </a:t>
            </a:r>
            <a:r>
              <a:rPr lang="en-US" sz="2400" spc="-13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rather </a:t>
            </a:r>
            <a:r>
              <a:rPr lang="en-US"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than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full</a:t>
            </a:r>
            <a:r>
              <a:rPr lang="en-US" sz="2400" spc="4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vocabulary.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83"/>
              </a:spcBef>
            </a:pP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72" y="2084901"/>
            <a:ext cx="5912822" cy="2480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87534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Training the model</a:t>
            </a:r>
          </a:p>
        </p:txBody>
      </p:sp>
      <p:sp>
        <p:nvSpPr>
          <p:cNvPr id="8" name="object 8"/>
          <p:cNvSpPr/>
          <p:nvPr/>
        </p:nvSpPr>
        <p:spPr>
          <a:xfrm>
            <a:off x="6512004" y="4474635"/>
            <a:ext cx="4865491" cy="1112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Rectangle 9"/>
          <p:cNvSpPr/>
          <p:nvPr/>
        </p:nvSpPr>
        <p:spPr>
          <a:xfrm>
            <a:off x="6283192" y="1517694"/>
            <a:ext cx="53231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negative sampling probabilities are now sigmoids subtracted from 1, whereas the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positives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simply sigmoids.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now compute the loss, and repeat over training examples in our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batch.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backpropagate to obtain gradients and change the embeddings and weights some, for each batch, in each epoch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9"/>
            <a:ext cx="12192000" cy="59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3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80839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The result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582" y="1184518"/>
            <a:ext cx="10030301" cy="4805001"/>
          </a:xfrm>
          <a:prstGeom prst="rect">
            <a:avLst/>
          </a:prstGeom>
        </p:spPr>
        <p:txBody>
          <a:bodyPr vert="horz" wrap="square" lIns="0" tIns="215741" rIns="0" bIns="0" rtlCol="0">
            <a:spAutoFit/>
          </a:bodyPr>
          <a:lstStyle/>
          <a:p>
            <a:pPr marL="352425" indent="-342900">
              <a:spcBef>
                <a:spcPts val="1699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discard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Context matrix, and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save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matrix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52425" marR="615791" indent="-342900">
              <a:lnSpc>
                <a:spcPts val="2753"/>
              </a:lnSpc>
              <a:spcBef>
                <a:spcPts val="190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use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matrix for our next task (perhaps a sentiment  classifier).</a:t>
            </a:r>
          </a:p>
          <a:p>
            <a:pPr marL="352425" marR="36195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could have trained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that particular task to make the  embeddings sentiment specific. There is always a tension between domain/task  specific embeddings and generic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52425" marR="23813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tension is usually resolved in favor of using generic embeddings since task  specific datasets seem to be smaller</a:t>
            </a:r>
          </a:p>
          <a:p>
            <a:pPr marL="352425" marR="3810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still unfreeze pre-trained embedding layers to modify them for domain  specific tasks via 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7669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80269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Usage of word2vec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2113" y="1226795"/>
            <a:ext cx="105047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pre-trained word2vec and other embeddings (such as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) are used everywhere in NLP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today.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ideas have been used elsewhere as well.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AirBnB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Anghami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model sequences of listings and songs using word2vec like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techniques.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Alibaba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Facebook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use word2vec and graph embeddings for recommendations and social network analysis.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6465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320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3931</TotalTime>
  <Words>4733</Words>
  <Application>Microsoft Macintosh PowerPoint</Application>
  <PresentationFormat>Widescreen</PresentationFormat>
  <Paragraphs>892</Paragraphs>
  <Slides>75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Avenir Book</vt:lpstr>
      <vt:lpstr>Avenir Light</vt:lpstr>
      <vt:lpstr>Avenir Medium</vt:lpstr>
      <vt:lpstr>Avenir Roman</vt:lpstr>
      <vt:lpstr>Calibri</vt:lpstr>
      <vt:lpstr>Cambria Math</vt:lpstr>
      <vt:lpstr>Courier</vt:lpstr>
      <vt:lpstr>Karla</vt:lpstr>
      <vt:lpstr>MinionPro</vt:lpstr>
      <vt:lpstr>Noto Sans</vt:lpstr>
      <vt:lpstr>Arial</vt:lpstr>
      <vt:lpstr>Times New Roman</vt:lpstr>
      <vt:lpstr>GEC_template</vt:lpstr>
      <vt:lpstr>Lecture 17: Language Modelling 2</vt:lpstr>
      <vt:lpstr>Outline</vt:lpstr>
      <vt:lpstr>PowerPoint Presentation</vt:lpstr>
      <vt:lpstr>ELMo: Stacked Bi-directional LSTMs</vt:lpstr>
      <vt:lpstr>PowerPoint Presentation</vt:lpstr>
      <vt:lpstr>PowerPoint Presentation</vt:lpstr>
      <vt:lpstr>Outline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Outline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BERT</vt:lpstr>
      <vt:lpstr>Conclusion</vt:lpstr>
      <vt:lpstr>Conclusion</vt:lpstr>
      <vt:lpstr>Sequential Modelling</vt:lpstr>
      <vt:lpstr>PowerPoint Presentation</vt:lpstr>
      <vt:lpstr>Outline</vt:lpstr>
      <vt:lpstr>The basics idea</vt:lpstr>
      <vt:lpstr>Categorical Data</vt:lpstr>
      <vt:lpstr>Categorical Data</vt:lpstr>
      <vt:lpstr>Training an Embedding  </vt:lpstr>
      <vt:lpstr>Training an Embedding (cont) </vt:lpstr>
      <vt:lpstr>Training an Embedding (cont) </vt:lpstr>
      <vt:lpstr>Embedding is just a linear regression</vt:lpstr>
      <vt:lpstr>PowerPoint Presentation</vt:lpstr>
      <vt:lpstr>Word Embeddings</vt:lpstr>
      <vt:lpstr>Obligatory example</vt:lpstr>
      <vt:lpstr>PowerPoint Presentation</vt:lpstr>
      <vt:lpstr>PowerPoint Presentation</vt:lpstr>
      <vt:lpstr>SKIP-GRAM: Predict Surrounding  Words</vt:lpstr>
      <vt:lpstr>SKIP-GRAM: Details</vt:lpstr>
      <vt:lpstr>PowerPoint Presentation</vt:lpstr>
      <vt:lpstr>Prediction</vt:lpstr>
      <vt:lpstr>Problems</vt:lpstr>
      <vt:lpstr>Changing Tasks</vt:lpstr>
      <vt:lpstr>Changing Tasks (cont)</vt:lpstr>
      <vt:lpstr>Negative Sampling</vt:lpstr>
      <vt:lpstr>Likelihood model</vt:lpstr>
      <vt:lpstr>Training the model</vt:lpstr>
      <vt:lpstr>PowerPoint Presentation</vt:lpstr>
      <vt:lpstr>PowerPoint Presentation</vt:lpstr>
      <vt:lpstr>The result</vt:lpstr>
      <vt:lpstr>Usage of word2vec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509</cp:revision>
  <cp:lastPrinted>2020-03-30T17:10:18Z</cp:lastPrinted>
  <dcterms:created xsi:type="dcterms:W3CDTF">2020-01-21T14:53:13Z</dcterms:created>
  <dcterms:modified xsi:type="dcterms:W3CDTF">2020-04-01T17:10:14Z</dcterms:modified>
</cp:coreProperties>
</file>